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122"/>
  </p:notesMasterIdLst>
  <p:handoutMasterIdLst>
    <p:handoutMasterId r:id="rId123"/>
  </p:handoutMasterIdLst>
  <p:sldIdLst>
    <p:sldId id="325" r:id="rId3"/>
    <p:sldId id="886" r:id="rId4"/>
    <p:sldId id="1810" r:id="rId5"/>
    <p:sldId id="1811" r:id="rId6"/>
    <p:sldId id="1701" r:id="rId7"/>
    <p:sldId id="328" r:id="rId8"/>
    <p:sldId id="1469" r:id="rId9"/>
    <p:sldId id="1702" r:id="rId10"/>
    <p:sldId id="309" r:id="rId11"/>
    <p:sldId id="1059" r:id="rId12"/>
    <p:sldId id="1342" r:id="rId13"/>
    <p:sldId id="1703" r:id="rId14"/>
    <p:sldId id="1704" r:id="rId15"/>
    <p:sldId id="1705" r:id="rId16"/>
    <p:sldId id="1706" r:id="rId17"/>
    <p:sldId id="1707" r:id="rId18"/>
    <p:sldId id="1708" r:id="rId19"/>
    <p:sldId id="1709" r:id="rId20"/>
    <p:sldId id="1285" r:id="rId21"/>
    <p:sldId id="1400" r:id="rId22"/>
    <p:sldId id="1494" r:id="rId23"/>
    <p:sldId id="1712" r:id="rId24"/>
    <p:sldId id="1714" r:id="rId25"/>
    <p:sldId id="1715" r:id="rId26"/>
    <p:sldId id="1716" r:id="rId27"/>
    <p:sldId id="1717" r:id="rId28"/>
    <p:sldId id="1603" r:id="rId29"/>
    <p:sldId id="1718" r:id="rId30"/>
    <p:sldId id="1720" r:id="rId31"/>
    <p:sldId id="1719" r:id="rId32"/>
    <p:sldId id="1721" r:id="rId33"/>
    <p:sldId id="1723" r:id="rId34"/>
    <p:sldId id="1722" r:id="rId35"/>
    <p:sldId id="1812" r:id="rId36"/>
    <p:sldId id="1724" r:id="rId37"/>
    <p:sldId id="1725" r:id="rId38"/>
    <p:sldId id="1726" r:id="rId39"/>
    <p:sldId id="1727" r:id="rId40"/>
    <p:sldId id="1728" r:id="rId41"/>
    <p:sldId id="1729" r:id="rId42"/>
    <p:sldId id="1730" r:id="rId43"/>
    <p:sldId id="1731" r:id="rId44"/>
    <p:sldId id="1732" r:id="rId45"/>
    <p:sldId id="1733" r:id="rId46"/>
    <p:sldId id="1817" r:id="rId47"/>
    <p:sldId id="1734" r:id="rId48"/>
    <p:sldId id="1735" r:id="rId49"/>
    <p:sldId id="1736" r:id="rId50"/>
    <p:sldId id="1737" r:id="rId51"/>
    <p:sldId id="1738" r:id="rId52"/>
    <p:sldId id="1739" r:id="rId53"/>
    <p:sldId id="1740" r:id="rId54"/>
    <p:sldId id="1741" r:id="rId55"/>
    <p:sldId id="1742" r:id="rId56"/>
    <p:sldId id="1744" r:id="rId57"/>
    <p:sldId id="1743" r:id="rId58"/>
    <p:sldId id="1749" r:id="rId59"/>
    <p:sldId id="1746" r:id="rId60"/>
    <p:sldId id="1752" r:id="rId61"/>
    <p:sldId id="1813" r:id="rId62"/>
    <p:sldId id="1748" r:id="rId63"/>
    <p:sldId id="1750" r:id="rId64"/>
    <p:sldId id="1753" r:id="rId65"/>
    <p:sldId id="1751" r:id="rId66"/>
    <p:sldId id="1754" r:id="rId67"/>
    <p:sldId id="1755" r:id="rId68"/>
    <p:sldId id="1756" r:id="rId69"/>
    <p:sldId id="1757" r:id="rId70"/>
    <p:sldId id="1814" r:id="rId71"/>
    <p:sldId id="1758" r:id="rId72"/>
    <p:sldId id="1759" r:id="rId73"/>
    <p:sldId id="1760" r:id="rId74"/>
    <p:sldId id="1763" r:id="rId75"/>
    <p:sldId id="1815" r:id="rId76"/>
    <p:sldId id="1765" r:id="rId77"/>
    <p:sldId id="1766" r:id="rId78"/>
    <p:sldId id="1767" r:id="rId79"/>
    <p:sldId id="1768" r:id="rId80"/>
    <p:sldId id="1769" r:id="rId81"/>
    <p:sldId id="1770" r:id="rId82"/>
    <p:sldId id="1771" r:id="rId83"/>
    <p:sldId id="1772" r:id="rId84"/>
    <p:sldId id="1774" r:id="rId85"/>
    <p:sldId id="1775" r:id="rId86"/>
    <p:sldId id="1776" r:id="rId87"/>
    <p:sldId id="1778" r:id="rId88"/>
    <p:sldId id="1777" r:id="rId89"/>
    <p:sldId id="1779" r:id="rId90"/>
    <p:sldId id="1780" r:id="rId91"/>
    <p:sldId id="1781" r:id="rId92"/>
    <p:sldId id="1782" r:id="rId93"/>
    <p:sldId id="1783" r:id="rId94"/>
    <p:sldId id="1784" r:id="rId95"/>
    <p:sldId id="1785" r:id="rId96"/>
    <p:sldId id="1786" r:id="rId97"/>
    <p:sldId id="1787" r:id="rId98"/>
    <p:sldId id="1788" r:id="rId99"/>
    <p:sldId id="1789" r:id="rId100"/>
    <p:sldId id="1790" r:id="rId101"/>
    <p:sldId id="1791" r:id="rId102"/>
    <p:sldId id="1792" r:id="rId103"/>
    <p:sldId id="1793" r:id="rId104"/>
    <p:sldId id="1794" r:id="rId105"/>
    <p:sldId id="1795" r:id="rId106"/>
    <p:sldId id="1796" r:id="rId107"/>
    <p:sldId id="1797" r:id="rId108"/>
    <p:sldId id="1798" r:id="rId109"/>
    <p:sldId id="1799" r:id="rId110"/>
    <p:sldId id="1800" r:id="rId111"/>
    <p:sldId id="1801" r:id="rId112"/>
    <p:sldId id="1802" r:id="rId113"/>
    <p:sldId id="1803" r:id="rId114"/>
    <p:sldId id="1816" r:id="rId115"/>
    <p:sldId id="1805" r:id="rId116"/>
    <p:sldId id="1806" r:id="rId117"/>
    <p:sldId id="1807" r:id="rId118"/>
    <p:sldId id="1808" r:id="rId119"/>
    <p:sldId id="1252" r:id="rId120"/>
    <p:sldId id="326" r:id="rId121"/>
  </p:sldIdLst>
  <p:sldSz cx="12190413" cy="6859588"/>
  <p:notesSz cx="6858000" cy="9144000"/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937" userDrawn="1">
          <p15:clr>
            <a:srgbClr val="A4A3A4"/>
          </p15:clr>
        </p15:guide>
        <p15:guide id="3" pos="71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用" lastIdx="9" clrIdx="0">
    <p:extLst>
      <p:ext uri="{19B8F6BF-5375-455C-9EA6-DF929625EA0E}">
        <p15:presenceInfo xmlns:p15="http://schemas.microsoft.com/office/powerpoint/2012/main" userId="Windows 用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1369B2"/>
    <a:srgbClr val="ADBACA"/>
    <a:srgbClr val="FFFFFF"/>
    <a:srgbClr val="1369B3"/>
    <a:srgbClr val="B2B2B2"/>
    <a:srgbClr val="FF0000"/>
    <a:srgbClr val="F2F2F2"/>
    <a:srgbClr val="EBAD13"/>
    <a:srgbClr val="BB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1" autoAdjust="0"/>
    <p:restoredTop sz="89369" autoAdjust="0"/>
  </p:normalViewPr>
  <p:slideViewPr>
    <p:cSldViewPr>
      <p:cViewPr varScale="1">
        <p:scale>
          <a:sx n="112" d="100"/>
          <a:sy n="112" d="100"/>
        </p:scale>
        <p:origin x="498" y="108"/>
      </p:cViewPr>
      <p:guideLst>
        <p:guide orient="horz" pos="845"/>
        <p:guide pos="937"/>
        <p:guide pos="7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handoutMaster" Target="handoutMasters/handoutMaster1.xml"/><Relationship Id="rId128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commentAuthors" Target="commentAuthor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363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18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428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1474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3019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17108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46195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84637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32307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55287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34871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9759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10031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94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05077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9649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42100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36681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67978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24256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33341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37144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80545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909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82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091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087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85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178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081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01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68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626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55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110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36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87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148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836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747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862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57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56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6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58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320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199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0823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843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8236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015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916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122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24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2999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016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310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7802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8997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4004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7221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5360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904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436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9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1927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7501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4243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6577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5529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1825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08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1841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1798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8037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4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1220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3690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371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870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8487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9867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4119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2713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9989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17705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39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336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192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112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987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95232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4184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06742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9658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8722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5201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5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31583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1972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9371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07350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45360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70570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41650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81223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0983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39788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41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6879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3476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7068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9591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3126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98135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092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7339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36447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21690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2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777" y="2309308"/>
            <a:ext cx="10850541" cy="89933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20" y="3566185"/>
            <a:ext cx="10850454" cy="80151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304" y="834057"/>
            <a:ext cx="1046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15" y="390618"/>
            <a:ext cx="520428" cy="274702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305731" y="6526138"/>
            <a:ext cx="2909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yx.ityxb.com</a:t>
            </a:r>
            <a:endParaRPr lang="zh-CN" altLang="en-US" sz="1200" b="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94447"/>
            <a:ext cx="10631710" cy="84639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0703717" y="6794446"/>
            <a:ext cx="1486695" cy="84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2F652BD-78F8-4263-B0C9-1157D4F9F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18" y="294845"/>
            <a:ext cx="2595061" cy="40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 flipH="1" flipV="1">
            <a:off x="-767029" y="-29126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flipH="1" flipV="1">
            <a:off x="1413539" y="0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>
            <a:off x="6085438" y="4298493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693670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"/>
          <p:cNvSpPr/>
          <p:nvPr userDrawn="1"/>
        </p:nvSpPr>
        <p:spPr>
          <a:xfrm>
            <a:off x="9998623" y="3693670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1137BB1-9F5B-4D4F-9A56-B2F02308C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90" y="5045086"/>
            <a:ext cx="3952633" cy="616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984634" y="1413103"/>
            <a:ext cx="1019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0607120" y="654595"/>
            <a:ext cx="575989" cy="577246"/>
            <a:chOff x="6084168" y="1274820"/>
            <a:chExt cx="432048" cy="432834"/>
          </a:xfrm>
        </p:grpSpPr>
        <p:sp>
          <p:nvSpPr>
            <p:cNvPr id="1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879153" y="655120"/>
            <a:ext cx="575989" cy="576197"/>
            <a:chOff x="4788024" y="1275213"/>
            <a:chExt cx="432048" cy="432048"/>
          </a:xfrm>
        </p:grpSpPr>
        <p:sp>
          <p:nvSpPr>
            <p:cNvPr id="1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743137" y="654595"/>
            <a:ext cx="577036" cy="577246"/>
            <a:chOff x="5436096" y="1274820"/>
            <a:chExt cx="432833" cy="43283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7151187" y="654595"/>
            <a:ext cx="577036" cy="577246"/>
            <a:chOff x="3491880" y="1274820"/>
            <a:chExt cx="432833" cy="432834"/>
          </a:xfrm>
        </p:grpSpPr>
        <p:sp>
          <p:nvSpPr>
            <p:cNvPr id="1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015170" y="654595"/>
            <a:ext cx="577036" cy="577246"/>
            <a:chOff x="4139952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0" name="等腰三角形 39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flipH="1" flipV="1">
            <a:off x="-766394" y="-28491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flipH="1" flipV="1">
            <a:off x="1414174" y="635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6086073" y="4299128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437345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 userDrawn="1"/>
        </p:nvSpPr>
        <p:spPr>
          <a:xfrm>
            <a:off x="10011958" y="3437345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寄语(1)"/>
          <p:cNvPicPr>
            <a:picLocks noChangeAspect="1"/>
          </p:cNvPicPr>
          <p:nvPr userDrawn="1"/>
        </p:nvPicPr>
        <p:blipFill>
          <a:blip r:embed="rId2"/>
          <a:srcRect l="114" t="60287" r="-114" b="572"/>
          <a:stretch>
            <a:fillRect/>
          </a:stretch>
        </p:blipFill>
        <p:spPr>
          <a:xfrm>
            <a:off x="2480310" y="2508250"/>
            <a:ext cx="7532370" cy="16579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30E425-C7EA-45F0-85AD-6C51CB843B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98" y="3789834"/>
            <a:ext cx="3952633" cy="616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9974" y="727845"/>
            <a:ext cx="3931306" cy="1115266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7617" y="727845"/>
            <a:ext cx="6171235" cy="5404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39974" y="2240060"/>
            <a:ext cx="3931306" cy="389263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820" y="5606183"/>
            <a:ext cx="10850454" cy="558268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820" y="641469"/>
            <a:ext cx="10850454" cy="455696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4539" cy="686943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22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6787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623706"/>
            <a:ext cx="10850541" cy="899333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 userDrawn="1"/>
        </p:nvGrpSpPr>
        <p:grpSpPr>
          <a:xfrm>
            <a:off x="0" y="2202951"/>
            <a:ext cx="12190413" cy="2420263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19911" y="284178"/>
              <a:ext cx="650908" cy="5535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endParaRPr lang="zh-CN" altLang="en-US" sz="10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7919172" y="1700153"/>
            <a:ext cx="575989" cy="577246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191205" y="1700678"/>
            <a:ext cx="575989" cy="576197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7055189" y="1700153"/>
            <a:ext cx="577036" cy="577246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4463238" y="1700153"/>
            <a:ext cx="577036" cy="577246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5327222" y="1700153"/>
            <a:ext cx="577036" cy="577246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605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5357" y="635100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Visio___.vsdx"/><Relationship Id="rId4" Type="http://schemas.openxmlformats.org/officeDocument/2006/relationships/image" Target="../media/image22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0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7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sv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emf"/><Relationship Id="rId4" Type="http://schemas.openxmlformats.org/officeDocument/2006/relationships/image" Target="../media/image17.sv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18"/>
          <p:cNvSpPr txBox="1"/>
          <p:nvPr/>
        </p:nvSpPr>
        <p:spPr>
          <a:xfrm>
            <a:off x="2710830" y="270971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第</a:t>
            </a:r>
            <a:r>
              <a:rPr lang="en-US" altLang="zh-CN" sz="5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12</a:t>
            </a:r>
            <a:r>
              <a:rPr lang="zh-CN" altLang="en-US" sz="5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 Medium" panose="020B0600000000000000" pitchFamily="34" charset="-122"/>
              </a:rPr>
              <a:t>章  面向对象编程</a:t>
            </a:r>
            <a:endParaRPr lang="en-US" altLang="zh-CN" sz="5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718942" y="3861842"/>
            <a:ext cx="6336704" cy="43053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《JavaScript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前端开发案例教程（第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版）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了解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面向过程与面向对象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，能够说出面向过程与面向对象的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区别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12.1.1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面向过程与面向对象</a:t>
            </a:r>
          </a:p>
        </p:txBody>
      </p:sp>
    </p:spTree>
    <p:extLst>
      <p:ext uri="{BB962C8B-B14F-4D97-AF65-F5344CB8AC3E}">
        <p14:creationId xmlns:p14="http://schemas.microsoft.com/office/powerpoint/2010/main" val="5507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如何进行错误处理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43B30E3-50C5-4BD1-B42C-19B0DCE59ED0}"/>
              </a:ext>
            </a:extLst>
          </p:cNvPr>
          <p:cNvGrpSpPr/>
          <p:nvPr/>
        </p:nvGrpSpPr>
        <p:grpSpPr bwMode="auto">
          <a:xfrm>
            <a:off x="4899446" y="1989634"/>
            <a:ext cx="5300215" cy="3406605"/>
            <a:chOff x="3403599" y="2421469"/>
            <a:chExt cx="5040490" cy="2726268"/>
          </a:xfrm>
        </p:grpSpPr>
        <p:sp>
          <p:nvSpPr>
            <p:cNvPr id="8" name="圆角矩形标注 11">
              <a:extLst>
                <a:ext uri="{FF2B5EF4-FFF2-40B4-BE49-F238E27FC236}">
                  <a16:creationId xmlns:a16="http://schemas.microsoft.com/office/drawing/2014/main" id="{9FC009E2-ADC5-4356-AA6C-484FD10336FD}"/>
                </a:ext>
              </a:extLst>
            </p:cNvPr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9" name="矩形 5">
              <a:extLst>
                <a:ext uri="{FF2B5EF4-FFF2-40B4-BE49-F238E27FC236}">
                  <a16:creationId xmlns:a16="http://schemas.microsoft.com/office/drawing/2014/main" id="{43F9AFE0-C20D-447C-AAD1-654778B5F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FB1A57E-3203-4866-A110-8A7F8DA9CB24}"/>
              </a:ext>
            </a:extLst>
          </p:cNvPr>
          <p:cNvSpPr txBox="1"/>
          <p:nvPr/>
        </p:nvSpPr>
        <p:spPr>
          <a:xfrm>
            <a:off x="5251362" y="2759034"/>
            <a:ext cx="4667835" cy="2061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发生错误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引擎会抛出一个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，利用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try…catch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语句可以对错误对象进行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捕获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，捕获后可以查看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错误信息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1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9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如何进行错误处理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37646E-A74F-4E38-B4F6-CB1B036DCF5D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try…catch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的语法格式如下。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70DE94-6F47-4941-A862-D472F767C55A}"/>
              </a:ext>
            </a:extLst>
          </p:cNvPr>
          <p:cNvSpPr txBox="1"/>
          <p:nvPr/>
        </p:nvSpPr>
        <p:spPr>
          <a:xfrm>
            <a:off x="3807831" y="1917626"/>
            <a:ext cx="4015567" cy="219015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 {</a:t>
            </a:r>
          </a:p>
          <a:p>
            <a:pPr lvl="1"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编写可能出现错误的代码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catch(e) {</a:t>
            </a:r>
          </a:p>
          <a:p>
            <a:pPr lvl="1"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处理错误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D45D251-DC9C-4608-97CE-59F004405792}"/>
              </a:ext>
            </a:extLst>
          </p:cNvPr>
          <p:cNvSpPr/>
          <p:nvPr/>
        </p:nvSpPr>
        <p:spPr>
          <a:xfrm>
            <a:off x="5303118" y="2925738"/>
            <a:ext cx="1440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8246F339-448D-4063-B93D-ED4ABE903DFA}"/>
              </a:ext>
            </a:extLst>
          </p:cNvPr>
          <p:cNvCxnSpPr>
            <a:cxnSpLocks/>
          </p:cNvCxnSpPr>
          <p:nvPr/>
        </p:nvCxnSpPr>
        <p:spPr>
          <a:xfrm>
            <a:off x="5447134" y="3043876"/>
            <a:ext cx="64807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FCFB60DD-1D55-4CD5-A0E9-6BF704775D7B}"/>
              </a:ext>
            </a:extLst>
          </p:cNvPr>
          <p:cNvSpPr txBox="1"/>
          <p:nvPr/>
        </p:nvSpPr>
        <p:spPr>
          <a:xfrm>
            <a:off x="6311230" y="29257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错误对象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BD3F070-5BD9-4857-9721-1A1EEC8777CF}"/>
              </a:ext>
            </a:extLst>
          </p:cNvPr>
          <p:cNvSpPr txBox="1"/>
          <p:nvPr/>
        </p:nvSpPr>
        <p:spPr>
          <a:xfrm>
            <a:off x="1827883" y="4672913"/>
            <a:ext cx="9523907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内部如果有多行代码，只要其中一行出现错误，后面的代码都不会执行。错误发生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后，就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会进入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catch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中进行处理，处理完成后，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catch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后面的代码会继续执行。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413BC77-C67B-407C-BF1F-E31AA0D69D18}"/>
              </a:ext>
            </a:extLst>
          </p:cNvPr>
          <p:cNvSpPr/>
          <p:nvPr/>
        </p:nvSpPr>
        <p:spPr>
          <a:xfrm>
            <a:off x="1250418" y="4564671"/>
            <a:ext cx="10245388" cy="12746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9" name="流程图: 资料带 18">
            <a:extLst>
              <a:ext uri="{FF2B5EF4-FFF2-40B4-BE49-F238E27FC236}">
                <a16:creationId xmlns:a16="http://schemas.microsoft.com/office/drawing/2014/main" id="{67348973-61B0-4C23-8545-DAB489640D84}"/>
              </a:ext>
            </a:extLst>
          </p:cNvPr>
          <p:cNvSpPr/>
          <p:nvPr/>
        </p:nvSpPr>
        <p:spPr>
          <a:xfrm>
            <a:off x="818370" y="4348646"/>
            <a:ext cx="1008113" cy="714311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65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如何进行错误处理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37646E-A74F-4E38-B4F6-CB1B036DCF5D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通过代码演示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try…catch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的使用。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70DE94-6F47-4941-A862-D472F767C55A}"/>
              </a:ext>
            </a:extLst>
          </p:cNvPr>
          <p:cNvSpPr txBox="1"/>
          <p:nvPr/>
        </p:nvSpPr>
        <p:spPr>
          <a:xfrm>
            <a:off x="1414312" y="1917626"/>
            <a:ext cx="9217024" cy="343664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o = {};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o.func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();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这行代码会出现错误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console.log('a');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前面的代码出错了，这行代码不会执行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catch(e)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console.log(e);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对错误进行处理，这里我们只输出错误对象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console.log('b');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错误已经被处理，这行代码会执行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9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247793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错误类型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，能够说出常见</a:t>
            </a: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endParaRPr lang="en-US" altLang="zh-CN" sz="24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58号-创中黑" panose="000005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错误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类型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错误类型</a:t>
            </a:r>
          </a:p>
        </p:txBody>
      </p:sp>
    </p:spTree>
    <p:extLst>
      <p:ext uri="{BB962C8B-B14F-4D97-AF65-F5344CB8AC3E}">
        <p14:creationId xmlns:p14="http://schemas.microsoft.com/office/powerpoint/2010/main" val="19512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错误类型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8D15B4-C5B5-4BB1-8C5C-E9E5F8E1447E}"/>
              </a:ext>
            </a:extLst>
          </p:cNvPr>
          <p:cNvGrpSpPr/>
          <p:nvPr/>
        </p:nvGrpSpPr>
        <p:grpSpPr bwMode="auto">
          <a:xfrm>
            <a:off x="4899445" y="2133650"/>
            <a:ext cx="5300215" cy="3024336"/>
            <a:chOff x="3403598" y="2594350"/>
            <a:chExt cx="5040490" cy="2420342"/>
          </a:xfrm>
        </p:grpSpPr>
        <p:sp>
          <p:nvSpPr>
            <p:cNvPr id="17" name="圆角矩形标注 11">
              <a:extLst>
                <a:ext uri="{FF2B5EF4-FFF2-40B4-BE49-F238E27FC236}">
                  <a16:creationId xmlns:a16="http://schemas.microsoft.com/office/drawing/2014/main" id="{115FDDD4-9192-4B6F-B298-1F725EBA8FC1}"/>
                </a:ext>
              </a:extLst>
            </p:cNvPr>
            <p:cNvSpPr/>
            <p:nvPr/>
          </p:nvSpPr>
          <p:spPr bwMode="auto">
            <a:xfrm rot="5400000">
              <a:off x="4713672" y="1284276"/>
              <a:ext cx="2420342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E05E2319-E6B1-4C2D-8DCC-F84798C56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6F0EE5C-3B26-487A-BC1D-9C7A4586B015}"/>
              </a:ext>
            </a:extLst>
          </p:cNvPr>
          <p:cNvSpPr txBox="1"/>
          <p:nvPr/>
        </p:nvSpPr>
        <p:spPr>
          <a:xfrm>
            <a:off x="5251362" y="2687026"/>
            <a:ext cx="4667835" cy="2061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中，共有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7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种标准错误类型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，每个类型都对应一个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。当发生错误时，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会根据不同的错误类型抛出不同的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错误类型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45FE88-DD4E-47B1-9C03-E21851CB236B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错误类型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的说明如下。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4B717EB-189A-4E0B-B242-4071E8247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86511"/>
              </p:ext>
            </p:extLst>
          </p:nvPr>
        </p:nvGraphicFramePr>
        <p:xfrm>
          <a:off x="1186968" y="1989634"/>
          <a:ext cx="9812138" cy="424847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459966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  <a:gridCol w="7352172">
                  <a:extLst>
                    <a:ext uri="{9D8B030D-6E8A-4147-A177-3AD203B41FA5}">
                      <a16:colId xmlns:a16="http://schemas.microsoft.com/office/drawing/2014/main" val="820682222"/>
                    </a:ext>
                  </a:extLst>
                </a:gridCol>
              </a:tblGrid>
              <a:tr h="44287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类型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264">
                <a:tc>
                  <a:txBody>
                    <a:bodyPr/>
                    <a:lstStyle/>
                    <a:p>
                      <a:pPr marL="0" indent="92075" algn="l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Error</a:t>
                      </a:r>
                      <a:endParaRPr lang="zh-CN" sz="16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表示普通错误，其余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种类型的错误对象都继承自该对象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91"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6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EvalError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表示调用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eval()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函数错误，已经弃用，为了向后兼容，低版本还可以使用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91"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6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RangeError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</a:t>
                      </a:r>
                      <a:r>
                        <a:rPr lang="zh-CN" altLang="en-US" sz="1600" kern="1200" dirty="0" smtClean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数字超出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有效范围，如“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new Array(-1)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”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45936"/>
                  </a:ext>
                </a:extLst>
              </a:tr>
              <a:tr h="504891"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6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ReferenceError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表示引用了一个不存在的变量，如“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var a = 1; a + b;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”（变量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b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未定义）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399504"/>
                  </a:ext>
                </a:extLst>
              </a:tr>
              <a:tr h="504891"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6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SyntaxError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表示解析过程语法错误，如“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{ ; }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”“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if()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”“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var a = new;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”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52503"/>
                  </a:ext>
                </a:extLst>
              </a:tr>
              <a:tr h="504891"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6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TypeError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表示变量或参数不是预期类型，如调用了不存在的函数或方法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061369"/>
                  </a:ext>
                </a:extLst>
              </a:tr>
              <a:tr h="839881"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6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URIError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表示解析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URI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编码出错，在调用</a:t>
                      </a:r>
                      <a:r>
                        <a:rPr lang="en-US" sz="1600" kern="1200" dirty="0" err="1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encodeURI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()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escape()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等</a:t>
                      </a:r>
                      <a:r>
                        <a:rPr 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URI</a:t>
                      </a: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处理函数时出现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6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错误类型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37646E-A74F-4E38-B4F6-CB1B036DCF5D}"/>
              </a:ext>
            </a:extLst>
          </p:cNvPr>
          <p:cNvSpPr txBox="1"/>
          <p:nvPr/>
        </p:nvSpPr>
        <p:spPr>
          <a:xfrm>
            <a:off x="1054645" y="1053530"/>
            <a:ext cx="10297145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在通过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try…catch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处理错误时，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无法处理语法错误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SyntaxError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），如果程序存在语法错误，则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整个代码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都无法执行。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457D8F-1275-48E8-918C-41BF5DEB6928}"/>
              </a:ext>
            </a:extLst>
          </p:cNvPr>
          <p:cNvSpPr txBox="1"/>
          <p:nvPr/>
        </p:nvSpPr>
        <p:spPr>
          <a:xfrm>
            <a:off x="1054644" y="2133650"/>
            <a:ext cx="10441161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通过代码演示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语法错误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的情况。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41061B-1919-4B5F-BBD5-582B79D6EC8B}"/>
              </a:ext>
            </a:extLst>
          </p:cNvPr>
          <p:cNvSpPr txBox="1"/>
          <p:nvPr/>
        </p:nvSpPr>
        <p:spPr>
          <a:xfrm>
            <a:off x="1826671" y="3007359"/>
            <a:ext cx="8372991" cy="205165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var o = { ; };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语法错误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catch(e)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e.message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02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24779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抛出错误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对象</a:t>
            </a: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能够在程序出错时抛出错误对象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抛出错误对象</a:t>
            </a:r>
          </a:p>
        </p:txBody>
      </p:sp>
    </p:spTree>
    <p:extLst>
      <p:ext uri="{BB962C8B-B14F-4D97-AF65-F5344CB8AC3E}">
        <p14:creationId xmlns:p14="http://schemas.microsoft.com/office/powerpoint/2010/main" val="17152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抛出错误对象</a:t>
            </a:r>
          </a:p>
        </p:txBody>
      </p:sp>
      <p:sp>
        <p:nvSpPr>
          <p:cNvPr id="11" name="矩形: 对角圆角 10">
            <a:extLst>
              <a:ext uri="{FF2B5EF4-FFF2-40B4-BE49-F238E27FC236}">
                <a16:creationId xmlns:a16="http://schemas.microsoft.com/office/drawing/2014/main" id="{7DC35EB0-63F2-47AE-9630-4D41F127DD9D}"/>
              </a:ext>
            </a:extLst>
          </p:cNvPr>
          <p:cNvSpPr/>
          <p:nvPr/>
        </p:nvSpPr>
        <p:spPr>
          <a:xfrm>
            <a:off x="1270670" y="1701601"/>
            <a:ext cx="9505056" cy="3744417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2C0A3F-ACB9-41E9-AB71-BFC688A02B2E}"/>
              </a:ext>
            </a:extLst>
          </p:cNvPr>
          <p:cNvSpPr/>
          <p:nvPr/>
        </p:nvSpPr>
        <p:spPr>
          <a:xfrm>
            <a:off x="4119686" y="1413570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抛出错误对象的两种方式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F25EDC1-C559-4992-8187-54F8FC84E278}"/>
              </a:ext>
            </a:extLst>
          </p:cNvPr>
          <p:cNvSpPr txBox="1"/>
          <p:nvPr/>
        </p:nvSpPr>
        <p:spPr>
          <a:xfrm>
            <a:off x="1774726" y="2249211"/>
            <a:ext cx="86409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程序出现错误时，程序会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自动抛出错误对象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，错误对象中保存了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错误出现的位置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错误的类型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错误信息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等数据。错误对象会传递给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catch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，通过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catch(e)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的方式来接收，其中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是变量名，表示错误对象，变量名可以自定义。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9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用户也可以使用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throw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关键字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手动抛出错误对象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。错误对象需要先通过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Error()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创建出来，然后使用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throw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关键字抛出。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Error()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的参数表示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错误信息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。在通过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catch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捕获错误后，通过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e.message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可以获取错误信息。</a:t>
            </a:r>
          </a:p>
        </p:txBody>
      </p:sp>
    </p:spTree>
    <p:extLst>
      <p:ext uri="{BB962C8B-B14F-4D97-AF65-F5344CB8AC3E}">
        <p14:creationId xmlns:p14="http://schemas.microsoft.com/office/powerpoint/2010/main" val="32589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抛出错误对象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37646E-A74F-4E38-B4F6-CB1B036DCF5D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通过代码演示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错误对象的创建和抛出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70DE94-6F47-4941-A862-D472F767C55A}"/>
              </a:ext>
            </a:extLst>
          </p:cNvPr>
          <p:cNvSpPr txBox="1"/>
          <p:nvPr/>
        </p:nvSpPr>
        <p:spPr>
          <a:xfrm>
            <a:off x="1414312" y="1917626"/>
            <a:ext cx="8281294" cy="302114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var e1 = new Error('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错误信息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创建错误对象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throw e1;   	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抛出错误对象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catch (e)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e.message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输出结果：错误信息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console.log(e1 === e);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A29276D-C6C2-43B3-B744-5F07AB35F605}"/>
              </a:ext>
            </a:extLst>
          </p:cNvPr>
          <p:cNvSpPr/>
          <p:nvPr/>
        </p:nvSpPr>
        <p:spPr>
          <a:xfrm>
            <a:off x="2062758" y="2410566"/>
            <a:ext cx="626469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953C0AE4-523B-4370-A37F-4C76487CB0E2}"/>
              </a:ext>
            </a:extLst>
          </p:cNvPr>
          <p:cNvCxnSpPr>
            <a:stCxn id="2" idx="2"/>
          </p:cNvCxnSpPr>
          <p:nvPr/>
        </p:nvCxnSpPr>
        <p:spPr>
          <a:xfrm>
            <a:off x="5195106" y="3202654"/>
            <a:ext cx="36004" cy="20728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827A9869-7C62-4233-BBB4-0E50D08AB39B}"/>
              </a:ext>
            </a:extLst>
          </p:cNvPr>
          <p:cNvSpPr txBox="1"/>
          <p:nvPr/>
        </p:nvSpPr>
        <p:spPr>
          <a:xfrm>
            <a:off x="2926854" y="530324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可以合并为“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throw new Error('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错误信息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');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15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2D6D80-C83C-4626-9D69-7F3BD2F5F52B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12.1.1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面向过程与面向对象</a:t>
            </a:r>
          </a:p>
        </p:txBody>
      </p:sp>
      <p:sp>
        <p:nvSpPr>
          <p:cNvPr id="14" name="矩形: 对角圆角 13">
            <a:extLst>
              <a:ext uri="{FF2B5EF4-FFF2-40B4-BE49-F238E27FC236}">
                <a16:creationId xmlns:a16="http://schemas.microsoft.com/office/drawing/2014/main" id="{4C29F30A-7965-4274-A086-58D3B67FF693}"/>
              </a:ext>
            </a:extLst>
          </p:cNvPr>
          <p:cNvSpPr/>
          <p:nvPr/>
        </p:nvSpPr>
        <p:spPr>
          <a:xfrm>
            <a:off x="1935334" y="1701601"/>
            <a:ext cx="8280920" cy="4032449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2AC2858-3977-4E23-98E6-D330DD0CB1E5}"/>
              </a:ext>
            </a:extLst>
          </p:cNvPr>
          <p:cNvSpPr/>
          <p:nvPr/>
        </p:nvSpPr>
        <p:spPr>
          <a:xfrm>
            <a:off x="4095574" y="1413570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面向过程与面向对象的区别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1EE6E15-B9AD-446E-818A-A97681C61112}"/>
              </a:ext>
            </a:extLst>
          </p:cNvPr>
          <p:cNvSpPr txBox="1"/>
          <p:nvPr/>
        </p:nvSpPr>
        <p:spPr>
          <a:xfrm>
            <a:off x="2347970" y="2493690"/>
            <a:ext cx="7524836" cy="267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以解决一个问题来说，面向过程的重点在于“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过程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”，也就是分析出解决问题需要的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步骤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，然后按照步骤一步一步去执行。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面向对象则是把这个问题分解成一个个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，这些对象可以完成它们各自负责的工作，我们只需要发出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指令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，让这些对象去完成实际的操作。相比面向过程，面向对象可以让开发者从复杂的步骤中解放出来，让一个团队能更好地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分工协作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247793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错误对象的传递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，能够说出错误对象的传递方式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错误对象的传递</a:t>
            </a:r>
          </a:p>
        </p:txBody>
      </p:sp>
    </p:spTree>
    <p:extLst>
      <p:ext uri="{BB962C8B-B14F-4D97-AF65-F5344CB8AC3E}">
        <p14:creationId xmlns:p14="http://schemas.microsoft.com/office/powerpoint/2010/main" val="37843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错误对象的传递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E5AD935-F218-498F-8F7F-E393668C4606}"/>
              </a:ext>
            </a:extLst>
          </p:cNvPr>
          <p:cNvGrpSpPr/>
          <p:nvPr/>
        </p:nvGrpSpPr>
        <p:grpSpPr bwMode="auto">
          <a:xfrm>
            <a:off x="4899446" y="2061642"/>
            <a:ext cx="5300215" cy="3406605"/>
            <a:chOff x="3403599" y="2421469"/>
            <a:chExt cx="5040490" cy="2726268"/>
          </a:xfrm>
        </p:grpSpPr>
        <p:sp>
          <p:nvSpPr>
            <p:cNvPr id="17" name="圆角矩形标注 11">
              <a:extLst>
                <a:ext uri="{FF2B5EF4-FFF2-40B4-BE49-F238E27FC236}">
                  <a16:creationId xmlns:a16="http://schemas.microsoft.com/office/drawing/2014/main" id="{166ED1DC-96D1-432B-BD7A-C6EFDBA3BC56}"/>
                </a:ext>
              </a:extLst>
            </p:cNvPr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E303C7CD-D601-4E72-873C-24D7A50E7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0610804E-6E75-4B88-8D90-7092E50424DC}"/>
              </a:ext>
            </a:extLst>
          </p:cNvPr>
          <p:cNvSpPr txBox="1"/>
          <p:nvPr/>
        </p:nvSpPr>
        <p:spPr>
          <a:xfrm>
            <a:off x="5251362" y="2362668"/>
            <a:ext cx="4667835" cy="2984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中的代码调用了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其他函数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时，如果在其他函数中出现了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，且没有使用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try…catch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处理时，程序就会停下来，将错误对象传递到调用当前函数的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上一层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函数，如果上一层函数仍然没有处理，则继续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向上传递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6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错误对象的传递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37646E-A74F-4E38-B4F6-CB1B036DCF5D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通过代码演示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错误对象的传递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70DE94-6F47-4941-A862-D472F767C55A}"/>
              </a:ext>
            </a:extLst>
          </p:cNvPr>
          <p:cNvSpPr txBox="1"/>
          <p:nvPr/>
        </p:nvSpPr>
        <p:spPr>
          <a:xfrm>
            <a:off x="3679744" y="1917626"/>
            <a:ext cx="4536878" cy="410144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foo1() {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foo2();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console.log('foo1');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foo2() {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throw new Error('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发生错误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 {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foo1();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 catch(e) {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处理错误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95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247793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动手实践：网页版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2048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游戏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的实现方法</a:t>
            </a: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能够编写代码实现具体功能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动手实践：网页版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2048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游戏</a:t>
            </a:r>
          </a:p>
        </p:txBody>
      </p:sp>
    </p:spTree>
    <p:extLst>
      <p:ext uri="{BB962C8B-B14F-4D97-AF65-F5344CB8AC3E}">
        <p14:creationId xmlns:p14="http://schemas.microsoft.com/office/powerpoint/2010/main" val="12089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动手实践：网页版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2048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游戏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: 对角圆角 5">
            <a:extLst>
              <a:ext uri="{FF2B5EF4-FFF2-40B4-BE49-F238E27FC236}">
                <a16:creationId xmlns:a16="http://schemas.microsoft.com/office/drawing/2014/main" id="{643E26F4-9150-44EE-96AB-0B0EDE0432AB}"/>
              </a:ext>
            </a:extLst>
          </p:cNvPr>
          <p:cNvSpPr/>
          <p:nvPr/>
        </p:nvSpPr>
        <p:spPr>
          <a:xfrm>
            <a:off x="1486694" y="1701601"/>
            <a:ext cx="9305624" cy="3600401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FC19D89-91B9-47F8-9CBD-D6FFF4FFC233}"/>
              </a:ext>
            </a:extLst>
          </p:cNvPr>
          <p:cNvSpPr/>
          <p:nvPr/>
        </p:nvSpPr>
        <p:spPr>
          <a:xfrm>
            <a:off x="3990382" y="1413570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开发需求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333B54A-187E-4741-88BD-CECF1B82F0D2}"/>
              </a:ext>
            </a:extLst>
          </p:cNvPr>
          <p:cNvSpPr txBox="1"/>
          <p:nvPr/>
        </p:nvSpPr>
        <p:spPr>
          <a:xfrm>
            <a:off x="1884536" y="2493690"/>
            <a:ext cx="850994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2048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是一款比较流行的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数字游戏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，由加布里埃尔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·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西鲁利（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Gabriele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Cirulli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）根据已有的数字游戏玩法开发而成，并将其开源版本放到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Github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上，后来这款游戏意外走红。随后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2048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出现了各种衍生版，如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2048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六边形、挑战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2048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、汉服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2048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本案例将利用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DOM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动画特效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键盘事件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鼠标事件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等结合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与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CSS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实现网页版的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2048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游戏。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61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动手实践：网页版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2048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游戏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40A0C4F-FB5D-47F1-9E89-60043BE4114E}"/>
              </a:ext>
            </a:extLst>
          </p:cNvPr>
          <p:cNvSpPr txBox="1"/>
          <p:nvPr/>
        </p:nvSpPr>
        <p:spPr>
          <a:xfrm>
            <a:off x="1054645" y="1053530"/>
            <a:ext cx="102971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页面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效果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050" name="图片 1">
            <a:extLst>
              <a:ext uri="{FF2B5EF4-FFF2-40B4-BE49-F238E27FC236}">
                <a16:creationId xmlns:a16="http://schemas.microsoft.com/office/drawing/2014/main" id="{0E78028C-6035-4A46-90C0-66AA5B45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6" y="1830600"/>
            <a:ext cx="2738631" cy="347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3F21F0D1-55AD-4757-9D75-FC88D9A5C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7AF9B6BC-80A7-40C6-AE4F-EE0F2BC17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888408"/>
              </p:ext>
            </p:extLst>
          </p:nvPr>
        </p:nvGraphicFramePr>
        <p:xfrm>
          <a:off x="4705107" y="1826610"/>
          <a:ext cx="2757525" cy="347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Visio" r:id="rId5" imgW="4819739" imgH="6067198" progId="Visio.Drawing.15">
                  <p:embed/>
                </p:oleObj>
              </mc:Choice>
              <mc:Fallback>
                <p:oleObj name="Visio" r:id="rId5" imgW="4819739" imgH="6067198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107" y="1826610"/>
                        <a:ext cx="2757525" cy="3475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图片 1">
            <a:extLst>
              <a:ext uri="{FF2B5EF4-FFF2-40B4-BE49-F238E27FC236}">
                <a16:creationId xmlns:a16="http://schemas.microsoft.com/office/drawing/2014/main" id="{ED68EF12-9BE6-452F-81A0-ACFB88FDA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33" y="1826610"/>
            <a:ext cx="2715445" cy="347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6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动手实践：网页版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2048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游戏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40A0C4F-FB5D-47F1-9E89-60043BE4114E}"/>
              </a:ext>
            </a:extLst>
          </p:cNvPr>
          <p:cNvSpPr txBox="1"/>
          <p:nvPr/>
        </p:nvSpPr>
        <p:spPr>
          <a:xfrm>
            <a:off x="1054645" y="1148760"/>
            <a:ext cx="1029714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思路（游戏界面）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2048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游戏界面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由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标题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游戏操作区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组成。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游戏操作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区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由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4×4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棋盘格子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组成。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是由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背景色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组成。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数字的颜色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黑色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白色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数字格的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背景色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的不同而不同。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游戏结束时的页面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由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提示信息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（文字和分数）和“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重新开始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”按钮组成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F21F0D1-55AD-4757-9D75-FC88D9A5C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动手实践：网页版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2048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游戏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40A0C4F-FB5D-47F1-9E89-60043BE4114E}"/>
              </a:ext>
            </a:extLst>
          </p:cNvPr>
          <p:cNvSpPr txBox="1"/>
          <p:nvPr/>
        </p:nvSpPr>
        <p:spPr>
          <a:xfrm>
            <a:off x="1054645" y="1156310"/>
            <a:ext cx="10297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思路（游戏规则）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游戏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操作键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为：上（↑）、下（↓）、左（←）、右（→）。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格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移动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的条件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是：当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操作方向的其他格子是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相邻两个格子的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数字相同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时才可以移动。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值相同的数字格子叠加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后在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分数区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域显示对应的分值（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相同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数字的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累加值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玩家叠加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2048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的数字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格就算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顺利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通关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了。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当数字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填满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所有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格子并且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相邻的格子也无法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移动时，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游戏结束。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F21F0D1-55AD-4757-9D75-FC88D9A5C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0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EC5482-CB16-4C2E-A4B5-DAAB9D563514}"/>
              </a:ext>
            </a:extLst>
          </p:cNvPr>
          <p:cNvSpPr txBox="1"/>
          <p:nvPr/>
        </p:nvSpPr>
        <p:spPr>
          <a:xfrm>
            <a:off x="1143691" y="333449"/>
            <a:ext cx="4807500" cy="439631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本章小结</a:t>
            </a:r>
          </a:p>
        </p:txBody>
      </p:sp>
      <p:sp>
        <p:nvSpPr>
          <p:cNvPr id="5" name="圆角矩形 26">
            <a:extLst>
              <a:ext uri="{FF2B5EF4-FFF2-40B4-BE49-F238E27FC236}">
                <a16:creationId xmlns:a16="http://schemas.microsoft.com/office/drawing/2014/main" id="{484D5830-9AD6-42CA-BF07-DDF880555766}"/>
              </a:ext>
            </a:extLst>
          </p:cNvPr>
          <p:cNvSpPr/>
          <p:nvPr/>
        </p:nvSpPr>
        <p:spPr>
          <a:xfrm>
            <a:off x="1198880" y="1810385"/>
            <a:ext cx="9794240" cy="3275594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05265F8A-5FA1-4825-83F3-7595B2ABB2F0}"/>
              </a:ext>
            </a:extLst>
          </p:cNvPr>
          <p:cNvSpPr txBox="1"/>
          <p:nvPr/>
        </p:nvSpPr>
        <p:spPr>
          <a:xfrm>
            <a:off x="1613972" y="2637706"/>
            <a:ext cx="90010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本章首先讲解了</a:t>
            </a:r>
            <a:r>
              <a:rPr lang="zh-CN" altLang="en-US" sz="2000" dirty="0">
                <a:solidFill>
                  <a:srgbClr val="1369B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面向过程与面向对象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的概念、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面向对象的特征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，然后讲解了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类与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 smtClean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类的定义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继承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，以及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如何访问父类的方法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，最后讲解了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传统的继承方式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成员查找机制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原型链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的指向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以及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错误处理</a:t>
            </a:r>
            <a:r>
              <a:rPr lang="zh-CN" altLang="en-US" sz="2000" dirty="0" smtClean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en-US" sz="2000" dirty="0" smtClean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本章后，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希望读者能够利用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面向对象思想</a:t>
            </a:r>
            <a:r>
              <a:rPr lang="zh-CN" altLang="en-US" sz="20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实现实际项目的开发。</a:t>
            </a:r>
            <a:endParaRPr lang="zh-CN" altLang="zh-CN" sz="2000" dirty="0">
              <a:solidFill>
                <a:srgbClr val="59595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F97713B-903B-4515-A80D-ED98DA59A98B}"/>
              </a:ext>
            </a:extLst>
          </p:cNvPr>
          <p:cNvSpPr/>
          <p:nvPr/>
        </p:nvSpPr>
        <p:spPr>
          <a:xfrm>
            <a:off x="442023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9E501D2-A5F6-4D52-B319-B3172518F29F}"/>
              </a:ext>
            </a:extLst>
          </p:cNvPr>
          <p:cNvSpPr/>
          <p:nvPr/>
        </p:nvSpPr>
        <p:spPr>
          <a:xfrm>
            <a:off x="513905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E906F77-628A-4450-9FD6-C335BD32E0A4}"/>
              </a:ext>
            </a:extLst>
          </p:cNvPr>
          <p:cNvSpPr/>
          <p:nvPr/>
        </p:nvSpPr>
        <p:spPr>
          <a:xfrm>
            <a:off x="585787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F6E1139-DB79-46FF-8D7F-B40684294116}"/>
              </a:ext>
            </a:extLst>
          </p:cNvPr>
          <p:cNvSpPr/>
          <p:nvPr/>
        </p:nvSpPr>
        <p:spPr>
          <a:xfrm>
            <a:off x="6576695" y="14014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</a:t>
            </a:r>
          </a:p>
        </p:txBody>
      </p:sp>
    </p:spTree>
    <p:extLst>
      <p:ext uri="{BB962C8B-B14F-4D97-AF65-F5344CB8AC3E}">
        <p14:creationId xmlns:p14="http://schemas.microsoft.com/office/powerpoint/2010/main" val="10780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2D6D80-C83C-4626-9D69-7F3BD2F5F52B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12.1.1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面向过程与面向对象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8D597F-BC2D-47CA-A6F0-D162BE326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086" y="2146482"/>
            <a:ext cx="5372100" cy="3886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89FC794-0EEE-4842-8745-9D56C0901AAD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以现实生活中做菜为例演示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面向过程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面向对象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区别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347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2D6D80-C83C-4626-9D69-7F3BD2F5F52B}"/>
              </a:ext>
            </a:extLst>
          </p:cNvPr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12.1.1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面向过程与面向对象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89FC794-0EEE-4842-8745-9D56C0901AAD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面向过程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面向对象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优缺点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1F3F295-6877-45D9-9851-650A185AA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62079"/>
              </p:ext>
            </p:extLst>
          </p:nvPr>
        </p:nvGraphicFramePr>
        <p:xfrm>
          <a:off x="998652" y="1989634"/>
          <a:ext cx="10196561" cy="332418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38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4045703550"/>
                    </a:ext>
                  </a:extLst>
                </a:gridCol>
                <a:gridCol w="3264743">
                  <a:extLst>
                    <a:ext uri="{9D8B030D-6E8A-4147-A177-3AD203B41FA5}">
                      <a16:colId xmlns:a16="http://schemas.microsoft.com/office/drawing/2014/main" val="82068222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分类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优点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缺点</a:t>
                      </a:r>
                      <a:endParaRPr lang="zh-CN" sz="18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2643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zh-CN" sz="16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面向过程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zh-CN" sz="16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代码无浪费，无额外开销，适合对性能要求极其苛刻的情况和项目规模非常小、功能非常少的情况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不易维护、复用和扩展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47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zh-CN" sz="16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面向对象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易维护、易复用和易扩展，适合业务逻辑复杂的大型项目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2192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增加了额外的开销</a:t>
                      </a: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5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面向对象的特征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，能够说出面向对象的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三大特征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面向对象的特征</a:t>
            </a:r>
          </a:p>
        </p:txBody>
      </p:sp>
    </p:spTree>
    <p:extLst>
      <p:ext uri="{BB962C8B-B14F-4D97-AF65-F5344CB8AC3E}">
        <p14:creationId xmlns:p14="http://schemas.microsoft.com/office/powerpoint/2010/main" val="21240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面向对象的特征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C62A2E2-814A-4D47-B1BD-08A1E17E4A4B}"/>
              </a:ext>
            </a:extLst>
          </p:cNvPr>
          <p:cNvGrpSpPr/>
          <p:nvPr/>
        </p:nvGrpSpPr>
        <p:grpSpPr bwMode="auto">
          <a:xfrm>
            <a:off x="4899445" y="1989634"/>
            <a:ext cx="5732264" cy="3744414"/>
            <a:chOff x="3403598" y="2151126"/>
            <a:chExt cx="5451367" cy="2996613"/>
          </a:xfrm>
        </p:grpSpPr>
        <p:sp>
          <p:nvSpPr>
            <p:cNvPr id="17" name="圆角矩形标注 11">
              <a:extLst>
                <a:ext uri="{FF2B5EF4-FFF2-40B4-BE49-F238E27FC236}">
                  <a16:creationId xmlns:a16="http://schemas.microsoft.com/office/drawing/2014/main" id="{22B90522-075C-451B-8C08-8FE3F0DF6254}"/>
                </a:ext>
              </a:extLst>
            </p:cNvPr>
            <p:cNvSpPr/>
            <p:nvPr/>
          </p:nvSpPr>
          <p:spPr bwMode="auto">
            <a:xfrm rot="5400000">
              <a:off x="4630975" y="923749"/>
              <a:ext cx="2996613" cy="5451367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9D860EC7-1DD6-458E-8FC6-87CE16AA2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20D81B0-FCB3-4175-A7C6-7B1F1396EB1C}"/>
              </a:ext>
            </a:extLst>
          </p:cNvPr>
          <p:cNvSpPr txBox="1"/>
          <p:nvPr/>
        </p:nvSpPr>
        <p:spPr>
          <a:xfrm>
            <a:off x="5276067" y="2523013"/>
            <a:ext cx="5139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面向对象之所以有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易维护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易复用和易扩展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等优点，是因为面向对象有以下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三大特征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封装性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3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继承性</a:t>
            </a:r>
            <a:endParaRPr lang="en-US" altLang="zh-CN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3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多态性</a:t>
            </a:r>
            <a:endParaRPr lang="zh-CN" altLang="en-US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面向对象的特征</a:t>
            </a:r>
          </a:p>
        </p:txBody>
      </p:sp>
      <p:sp>
        <p:nvSpPr>
          <p:cNvPr id="16" name="原创设计师QQ598969553          _3">
            <a:extLst>
              <a:ext uri="{FF2B5EF4-FFF2-40B4-BE49-F238E27FC236}">
                <a16:creationId xmlns:a16="http://schemas.microsoft.com/office/drawing/2014/main" id="{878DEFDD-DF21-4765-A8E9-A8E6DEF44E83}"/>
              </a:ext>
            </a:extLst>
          </p:cNvPr>
          <p:cNvSpPr/>
          <p:nvPr/>
        </p:nvSpPr>
        <p:spPr>
          <a:xfrm>
            <a:off x="1206926" y="1444602"/>
            <a:ext cx="4888279" cy="2057200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原创设计师QQ598969553          _4">
            <a:extLst>
              <a:ext uri="{FF2B5EF4-FFF2-40B4-BE49-F238E27FC236}">
                <a16:creationId xmlns:a16="http://schemas.microsoft.com/office/drawing/2014/main" id="{D276A73E-4731-4554-A676-299E832D9CEF}"/>
              </a:ext>
            </a:extLst>
          </p:cNvPr>
          <p:cNvSpPr/>
          <p:nvPr/>
        </p:nvSpPr>
        <p:spPr>
          <a:xfrm>
            <a:off x="1434396" y="1773610"/>
            <a:ext cx="4588802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封装是指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隐藏内部的实现细节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，只对外开放操作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接口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。接口就是对象开放的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属性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方法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，无论对象的内部多么复杂，用户只需知道这些接口怎么使用即可，而不需要在内部细节上浪费时间。</a:t>
            </a:r>
          </a:p>
        </p:txBody>
      </p:sp>
      <p:sp>
        <p:nvSpPr>
          <p:cNvPr id="21" name="原创设计师QQ598969553          _5">
            <a:extLst>
              <a:ext uri="{FF2B5EF4-FFF2-40B4-BE49-F238E27FC236}">
                <a16:creationId xmlns:a16="http://schemas.microsoft.com/office/drawing/2014/main" id="{C470A3D0-C15F-4841-B3B5-CE406BD2F020}"/>
              </a:ext>
            </a:extLst>
          </p:cNvPr>
          <p:cNvSpPr/>
          <p:nvPr/>
        </p:nvSpPr>
        <p:spPr>
          <a:xfrm>
            <a:off x="1206925" y="3982610"/>
            <a:ext cx="4888279" cy="1967464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原创设计师QQ598969553          _6">
            <a:extLst>
              <a:ext uri="{FF2B5EF4-FFF2-40B4-BE49-F238E27FC236}">
                <a16:creationId xmlns:a16="http://schemas.microsoft.com/office/drawing/2014/main" id="{B12CB60B-07EE-4FC1-AB38-0B21E729D591}"/>
              </a:ext>
            </a:extLst>
          </p:cNvPr>
          <p:cNvSpPr/>
          <p:nvPr/>
        </p:nvSpPr>
        <p:spPr>
          <a:xfrm>
            <a:off x="1862533" y="1210519"/>
            <a:ext cx="3279515" cy="46216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原创设计师QQ598969553          _7">
            <a:extLst>
              <a:ext uri="{FF2B5EF4-FFF2-40B4-BE49-F238E27FC236}">
                <a16:creationId xmlns:a16="http://schemas.microsoft.com/office/drawing/2014/main" id="{7BE8C5A2-81DF-4CEE-A106-A1570C1589BB}"/>
              </a:ext>
            </a:extLst>
          </p:cNvPr>
          <p:cNvSpPr txBox="1"/>
          <p:nvPr/>
        </p:nvSpPr>
        <p:spPr>
          <a:xfrm>
            <a:off x="2093779" y="1260317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什么是封装</a:t>
            </a:r>
          </a:p>
        </p:txBody>
      </p:sp>
      <p:sp>
        <p:nvSpPr>
          <p:cNvPr id="24" name="原创设计师QQ598969553          _8">
            <a:extLst>
              <a:ext uri="{FF2B5EF4-FFF2-40B4-BE49-F238E27FC236}">
                <a16:creationId xmlns:a16="http://schemas.microsoft.com/office/drawing/2014/main" id="{8625B899-450E-481F-98A1-D371348DEFDE}"/>
              </a:ext>
            </a:extLst>
          </p:cNvPr>
          <p:cNvSpPr/>
          <p:nvPr/>
        </p:nvSpPr>
        <p:spPr>
          <a:xfrm>
            <a:off x="1862533" y="3789834"/>
            <a:ext cx="3279515" cy="46216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rgbClr val="FFFFFF"/>
              </a:solidFill>
              <a:latin typeface="Lato Light"/>
              <a:cs typeface="Lato Light"/>
              <a:sym typeface="+mn-lt"/>
            </a:endParaRPr>
          </a:p>
        </p:txBody>
      </p:sp>
      <p:sp>
        <p:nvSpPr>
          <p:cNvPr id="25" name="原创设计师QQ598969553          _9">
            <a:extLst>
              <a:ext uri="{FF2B5EF4-FFF2-40B4-BE49-F238E27FC236}">
                <a16:creationId xmlns:a16="http://schemas.microsoft.com/office/drawing/2014/main" id="{D3D8A996-216D-45CD-898D-441FC5AA588C}"/>
              </a:ext>
            </a:extLst>
          </p:cNvPr>
          <p:cNvSpPr txBox="1"/>
          <p:nvPr/>
        </p:nvSpPr>
        <p:spPr>
          <a:xfrm>
            <a:off x="2074729" y="3842112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封装的优势</a:t>
            </a:r>
          </a:p>
        </p:txBody>
      </p:sp>
      <p:sp>
        <p:nvSpPr>
          <p:cNvPr id="26" name="原创设计师QQ598969553          _10">
            <a:extLst>
              <a:ext uri="{FF2B5EF4-FFF2-40B4-BE49-F238E27FC236}">
                <a16:creationId xmlns:a16="http://schemas.microsoft.com/office/drawing/2014/main" id="{20D48901-E9B3-4486-8758-74DF47ABB427}"/>
              </a:ext>
            </a:extLst>
          </p:cNvPr>
          <p:cNvSpPr/>
          <p:nvPr/>
        </p:nvSpPr>
        <p:spPr>
          <a:xfrm>
            <a:off x="1503732" y="4437906"/>
            <a:ext cx="4447458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封装有利于对象的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修改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升级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，无论一个对象内部的代码经过了多少次修改，只要不改变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接口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，就不会影响到使用这个对象时编写的代码。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854744-FD70-44D0-8E99-96BD53ACF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10" y="2322790"/>
            <a:ext cx="3783570" cy="27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面向对象的特征</a:t>
            </a:r>
          </a:p>
        </p:txBody>
      </p:sp>
      <p:sp>
        <p:nvSpPr>
          <p:cNvPr id="17" name="原创设计师QQ598969553          _3">
            <a:extLst>
              <a:ext uri="{FF2B5EF4-FFF2-40B4-BE49-F238E27FC236}">
                <a16:creationId xmlns:a16="http://schemas.microsoft.com/office/drawing/2014/main" id="{23A88A59-CEA2-4C8A-B193-8CB2B2DDFCC8}"/>
              </a:ext>
            </a:extLst>
          </p:cNvPr>
          <p:cNvSpPr/>
          <p:nvPr/>
        </p:nvSpPr>
        <p:spPr>
          <a:xfrm>
            <a:off x="6303712" y="1575645"/>
            <a:ext cx="4688038" cy="176916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原创设计师QQ598969553          _4">
            <a:extLst>
              <a:ext uri="{FF2B5EF4-FFF2-40B4-BE49-F238E27FC236}">
                <a16:creationId xmlns:a16="http://schemas.microsoft.com/office/drawing/2014/main" id="{42F33FB4-058D-4127-BC56-DC825E31D64B}"/>
              </a:ext>
            </a:extLst>
          </p:cNvPr>
          <p:cNvSpPr/>
          <p:nvPr/>
        </p:nvSpPr>
        <p:spPr>
          <a:xfrm>
            <a:off x="6559798" y="2053234"/>
            <a:ext cx="441707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继承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是指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一个对象继承另一个对象的成员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，从而在不改变另一个对象的前提下进行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扩展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</a:p>
        </p:txBody>
      </p:sp>
      <p:sp>
        <p:nvSpPr>
          <p:cNvPr id="19" name="原创设计师QQ598969553          _5">
            <a:extLst>
              <a:ext uri="{FF2B5EF4-FFF2-40B4-BE49-F238E27FC236}">
                <a16:creationId xmlns:a16="http://schemas.microsoft.com/office/drawing/2014/main" id="{3E8DE2C9-4747-44D9-A450-CA7B20BDCB79}"/>
              </a:ext>
            </a:extLst>
          </p:cNvPr>
          <p:cNvSpPr/>
          <p:nvPr/>
        </p:nvSpPr>
        <p:spPr>
          <a:xfrm>
            <a:off x="6303711" y="3785488"/>
            <a:ext cx="4688038" cy="176916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原创设计师QQ598969553          _6">
            <a:extLst>
              <a:ext uri="{FF2B5EF4-FFF2-40B4-BE49-F238E27FC236}">
                <a16:creationId xmlns:a16="http://schemas.microsoft.com/office/drawing/2014/main" id="{D4E0BB4D-84C2-4721-AF0D-0C99AC77D044}"/>
              </a:ext>
            </a:extLst>
          </p:cNvPr>
          <p:cNvSpPr/>
          <p:nvPr/>
        </p:nvSpPr>
        <p:spPr>
          <a:xfrm>
            <a:off x="6959318" y="1341562"/>
            <a:ext cx="3279515" cy="46216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原创设计师QQ598969553          _7">
            <a:extLst>
              <a:ext uri="{FF2B5EF4-FFF2-40B4-BE49-F238E27FC236}">
                <a16:creationId xmlns:a16="http://schemas.microsoft.com/office/drawing/2014/main" id="{8DD751B3-B1D7-4371-BC92-D9CA5EC1D363}"/>
              </a:ext>
            </a:extLst>
          </p:cNvPr>
          <p:cNvSpPr txBox="1"/>
          <p:nvPr/>
        </p:nvSpPr>
        <p:spPr>
          <a:xfrm>
            <a:off x="7190564" y="1391360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什么是继承</a:t>
            </a:r>
          </a:p>
        </p:txBody>
      </p:sp>
      <p:sp>
        <p:nvSpPr>
          <p:cNvPr id="29" name="原创设计师QQ598969553          _8">
            <a:extLst>
              <a:ext uri="{FF2B5EF4-FFF2-40B4-BE49-F238E27FC236}">
                <a16:creationId xmlns:a16="http://schemas.microsoft.com/office/drawing/2014/main" id="{31EA569F-32C7-4140-ABC6-24233D13D68A}"/>
              </a:ext>
            </a:extLst>
          </p:cNvPr>
          <p:cNvSpPr/>
          <p:nvPr/>
        </p:nvSpPr>
        <p:spPr>
          <a:xfrm>
            <a:off x="6959318" y="3592712"/>
            <a:ext cx="3279515" cy="46216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rgbClr val="FFFFFF"/>
              </a:solidFill>
              <a:latin typeface="Lato Light"/>
              <a:cs typeface="Lato Light"/>
              <a:sym typeface="+mn-lt"/>
            </a:endParaRPr>
          </a:p>
        </p:txBody>
      </p:sp>
      <p:sp>
        <p:nvSpPr>
          <p:cNvPr id="30" name="原创设计师QQ598969553          _9">
            <a:extLst>
              <a:ext uri="{FF2B5EF4-FFF2-40B4-BE49-F238E27FC236}">
                <a16:creationId xmlns:a16="http://schemas.microsoft.com/office/drawing/2014/main" id="{997D695E-9435-42B6-8AE0-3773F8B4C597}"/>
              </a:ext>
            </a:extLst>
          </p:cNvPr>
          <p:cNvSpPr txBox="1"/>
          <p:nvPr/>
        </p:nvSpPr>
        <p:spPr>
          <a:xfrm>
            <a:off x="7171514" y="3644990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继承的优势</a:t>
            </a:r>
          </a:p>
        </p:txBody>
      </p:sp>
      <p:sp>
        <p:nvSpPr>
          <p:cNvPr id="31" name="原创设计师QQ598969553          _10">
            <a:extLst>
              <a:ext uri="{FF2B5EF4-FFF2-40B4-BE49-F238E27FC236}">
                <a16:creationId xmlns:a16="http://schemas.microsoft.com/office/drawing/2014/main" id="{9A788447-78EE-4D19-A467-CD631F2BC19D}"/>
              </a:ext>
            </a:extLst>
          </p:cNvPr>
          <p:cNvSpPr/>
          <p:nvPr/>
        </p:nvSpPr>
        <p:spPr>
          <a:xfrm>
            <a:off x="6589070" y="4183137"/>
            <a:ext cx="4315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利用继承一方面可以在保持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接口兼容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的前提下对功能进行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扩展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，另一方面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可以增强代码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复用性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，为程序的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修改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补充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提供便利。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BE1C17-CA1B-4806-BBEB-AF35A6295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71" y="2264693"/>
            <a:ext cx="4487048" cy="236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1143691" y="266995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12.1.2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面向对象的特征</a:t>
            </a:r>
          </a:p>
        </p:txBody>
      </p:sp>
      <p:sp>
        <p:nvSpPr>
          <p:cNvPr id="6" name="原创设计师QQ598969553          _5">
            <a:extLst>
              <a:ext uri="{FF2B5EF4-FFF2-40B4-BE49-F238E27FC236}">
                <a16:creationId xmlns:a16="http://schemas.microsoft.com/office/drawing/2014/main" id="{3E8DE2C9-4747-44D9-A450-CA7B20BDCB79}"/>
              </a:ext>
            </a:extLst>
          </p:cNvPr>
          <p:cNvSpPr/>
          <p:nvPr/>
        </p:nvSpPr>
        <p:spPr>
          <a:xfrm>
            <a:off x="6311230" y="1842430"/>
            <a:ext cx="4688038" cy="2955516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原创设计师QQ598969553          _8">
            <a:extLst>
              <a:ext uri="{FF2B5EF4-FFF2-40B4-BE49-F238E27FC236}">
                <a16:creationId xmlns:a16="http://schemas.microsoft.com/office/drawing/2014/main" id="{31EA569F-32C7-4140-ABC6-24233D13D68A}"/>
              </a:ext>
            </a:extLst>
          </p:cNvPr>
          <p:cNvSpPr/>
          <p:nvPr/>
        </p:nvSpPr>
        <p:spPr>
          <a:xfrm>
            <a:off x="6966838" y="1649654"/>
            <a:ext cx="3279515" cy="46216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rgbClr val="FFFFFF"/>
              </a:solidFill>
              <a:latin typeface="Lato Light"/>
              <a:cs typeface="Lato Light"/>
              <a:sym typeface="+mn-lt"/>
            </a:endParaRPr>
          </a:p>
        </p:txBody>
      </p:sp>
      <p:sp>
        <p:nvSpPr>
          <p:cNvPr id="8" name="原创设计师QQ598969553          _9">
            <a:extLst>
              <a:ext uri="{FF2B5EF4-FFF2-40B4-BE49-F238E27FC236}">
                <a16:creationId xmlns:a16="http://schemas.microsoft.com/office/drawing/2014/main" id="{997D695E-9435-42B6-8AE0-3773F8B4C597}"/>
              </a:ext>
            </a:extLst>
          </p:cNvPr>
          <p:cNvSpPr txBox="1"/>
          <p:nvPr/>
        </p:nvSpPr>
        <p:spPr>
          <a:xfrm>
            <a:off x="7179034" y="1701932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多态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优势</a:t>
            </a:r>
          </a:p>
        </p:txBody>
      </p:sp>
      <p:sp>
        <p:nvSpPr>
          <p:cNvPr id="9" name="原创设计师QQ598969553          _10">
            <a:extLst>
              <a:ext uri="{FF2B5EF4-FFF2-40B4-BE49-F238E27FC236}">
                <a16:creationId xmlns:a16="http://schemas.microsoft.com/office/drawing/2014/main" id="{9A788447-78EE-4D19-A467-CD631F2BC19D}"/>
              </a:ext>
            </a:extLst>
          </p:cNvPr>
          <p:cNvSpPr/>
          <p:nvPr/>
        </p:nvSpPr>
        <p:spPr>
          <a:xfrm>
            <a:off x="6497351" y="2331814"/>
            <a:ext cx="4315797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利用</a:t>
            </a:r>
            <a:r>
              <a:rPr lang="zh-CN" altLang="en-US" sz="16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多态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的思想设计出来的</a:t>
            </a:r>
            <a:r>
              <a:rPr lang="zh-CN" altLang="en-US" sz="16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对象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，其</a:t>
            </a:r>
            <a:r>
              <a:rPr lang="zh-CN" altLang="en-US" sz="16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接口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命名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用法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都是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相同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的，用户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</a:t>
            </a:r>
            <a:r>
              <a:rPr lang="zh-CN" altLang="en-US" sz="16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成本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很低。</a:t>
            </a:r>
            <a:endParaRPr lang="en-US" altLang="zh-CN" sz="1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endParaRPr lang="en-US" altLang="zh-CN" sz="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而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如果每种对象都有一套自己的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接口，那么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用户就需要学习每一种对象的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使用</a:t>
            </a:r>
            <a:r>
              <a:rPr lang="zh-CN" altLang="en-US" sz="16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方法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16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成本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高。</a:t>
            </a:r>
          </a:p>
        </p:txBody>
      </p:sp>
      <p:sp>
        <p:nvSpPr>
          <p:cNvPr id="11" name="原创设计师QQ598969553          _5">
            <a:extLst>
              <a:ext uri="{FF2B5EF4-FFF2-40B4-BE49-F238E27FC236}">
                <a16:creationId xmlns:a16="http://schemas.microsoft.com/office/drawing/2014/main" id="{3E8DE2C9-4747-44D9-A450-CA7B20BDCB79}"/>
              </a:ext>
            </a:extLst>
          </p:cNvPr>
          <p:cNvSpPr/>
          <p:nvPr/>
        </p:nvSpPr>
        <p:spPr>
          <a:xfrm>
            <a:off x="1263152" y="1837940"/>
            <a:ext cx="4688038" cy="2960006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原创设计师QQ598969553          _8">
            <a:extLst>
              <a:ext uri="{FF2B5EF4-FFF2-40B4-BE49-F238E27FC236}">
                <a16:creationId xmlns:a16="http://schemas.microsoft.com/office/drawing/2014/main" id="{31EA569F-32C7-4140-ABC6-24233D13D68A}"/>
              </a:ext>
            </a:extLst>
          </p:cNvPr>
          <p:cNvSpPr/>
          <p:nvPr/>
        </p:nvSpPr>
        <p:spPr>
          <a:xfrm>
            <a:off x="1918759" y="1645164"/>
            <a:ext cx="3279515" cy="46216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rgbClr val="FFFFFF"/>
              </a:solidFill>
              <a:latin typeface="Lato Light"/>
              <a:cs typeface="Lato Light"/>
              <a:sym typeface="+mn-lt"/>
            </a:endParaRPr>
          </a:p>
        </p:txBody>
      </p:sp>
      <p:sp>
        <p:nvSpPr>
          <p:cNvPr id="14" name="原创设计师QQ598969553          _9">
            <a:extLst>
              <a:ext uri="{FF2B5EF4-FFF2-40B4-BE49-F238E27FC236}">
                <a16:creationId xmlns:a16="http://schemas.microsoft.com/office/drawing/2014/main" id="{997D695E-9435-42B6-8AE0-3773F8B4C597}"/>
              </a:ext>
            </a:extLst>
          </p:cNvPr>
          <p:cNvSpPr txBox="1"/>
          <p:nvPr/>
        </p:nvSpPr>
        <p:spPr>
          <a:xfrm>
            <a:off x="2130955" y="1697442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什么是多态</a:t>
            </a:r>
          </a:p>
        </p:txBody>
      </p:sp>
      <p:sp>
        <p:nvSpPr>
          <p:cNvPr id="17" name="原创设计师QQ598969553          _10">
            <a:extLst>
              <a:ext uri="{FF2B5EF4-FFF2-40B4-BE49-F238E27FC236}">
                <a16:creationId xmlns:a16="http://schemas.microsoft.com/office/drawing/2014/main" id="{9A788447-78EE-4D19-A467-CD631F2BC19D}"/>
              </a:ext>
            </a:extLst>
          </p:cNvPr>
          <p:cNvSpPr/>
          <p:nvPr/>
        </p:nvSpPr>
        <p:spPr>
          <a:xfrm>
            <a:off x="1548511" y="2235589"/>
            <a:ext cx="43157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多态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是指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同一个操作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作用于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不同的对象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，会产生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不同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的执行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1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面向对象中，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多态性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的实现往往离不开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继承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，这是因为当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多个对象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继承了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同一个对象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后，就获得了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相同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的方法，然后再根据每个对象的特点来改变同名方法的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执行结果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25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4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类与对象</a:t>
            </a:r>
          </a:p>
        </p:txBody>
      </p:sp>
      <p:sp>
        <p:nvSpPr>
          <p:cNvPr id="2" name="TextBox 48"/>
          <p:cNvSpPr txBox="1"/>
          <p:nvPr/>
        </p:nvSpPr>
        <p:spPr>
          <a:xfrm>
            <a:off x="1270670" y="2809240"/>
            <a:ext cx="2091020" cy="1107996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</a:t>
            </a:r>
          </a:p>
        </p:txBody>
      </p:sp>
    </p:spTree>
    <p:extLst>
      <p:ext uri="{BB962C8B-B14F-4D97-AF65-F5344CB8AC3E}">
        <p14:creationId xmlns:p14="http://schemas.microsoft.com/office/powerpoint/2010/main" val="29760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E550EAB-F3D3-4073-B47F-39572090DF88}"/>
              </a:ext>
            </a:extLst>
          </p:cNvPr>
          <p:cNvGrpSpPr/>
          <p:nvPr/>
        </p:nvGrpSpPr>
        <p:grpSpPr>
          <a:xfrm>
            <a:off x="1280141" y="1995520"/>
            <a:ext cx="9721080" cy="688075"/>
            <a:chOff x="978872" y="1800500"/>
            <a:chExt cx="5471124" cy="515937"/>
          </a:xfrm>
        </p:grpSpPr>
        <p:sp>
          <p:nvSpPr>
            <p:cNvPr id="20" name="Pentagon 3">
              <a:extLst>
                <a:ext uri="{FF2B5EF4-FFF2-40B4-BE49-F238E27FC236}">
                  <a16:creationId xmlns:a16="http://schemas.microsoft.com/office/drawing/2014/main" id="{BA213069-BBD1-46E3-9E8E-3C333C0F0928}"/>
                </a:ext>
              </a:extLst>
            </p:cNvPr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了解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面向过程与面向对象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，能够说出面向过程与面向对象的区别</a:t>
              </a:r>
            </a:p>
          </p:txBody>
        </p:sp>
        <p:sp>
          <p:nvSpPr>
            <p:cNvPr id="21" name="MH_Others_1">
              <a:extLst>
                <a:ext uri="{FF2B5EF4-FFF2-40B4-BE49-F238E27FC236}">
                  <a16:creationId xmlns:a16="http://schemas.microsoft.com/office/drawing/2014/main" id="{D29F3B64-9CB7-495A-94D8-04F92E3F0EAF}"/>
                </a:ext>
              </a:extLst>
            </p:cNvPr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923EFB9-5F51-4988-BAC0-EEAB8955BFEB}"/>
              </a:ext>
            </a:extLst>
          </p:cNvPr>
          <p:cNvGrpSpPr/>
          <p:nvPr/>
        </p:nvGrpSpPr>
        <p:grpSpPr>
          <a:xfrm>
            <a:off x="1276582" y="2965743"/>
            <a:ext cx="9709797" cy="685961"/>
            <a:chOff x="978872" y="2570436"/>
            <a:chExt cx="5437064" cy="514351"/>
          </a:xfrm>
        </p:grpSpPr>
        <p:sp>
          <p:nvSpPr>
            <p:cNvPr id="23" name="Pentagon 5">
              <a:extLst>
                <a:ext uri="{FF2B5EF4-FFF2-40B4-BE49-F238E27FC236}">
                  <a16:creationId xmlns:a16="http://schemas.microsoft.com/office/drawing/2014/main" id="{8BC37AE3-6DFA-42A1-90CD-7A596D1BCAD7}"/>
                </a:ext>
              </a:extLst>
            </p:cNvPr>
            <p:cNvSpPr/>
            <p:nvPr/>
          </p:nvSpPr>
          <p:spPr bwMode="auto">
            <a:xfrm>
              <a:off x="978872" y="2570436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熟悉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面向对象的特征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，能够说出面向对象的三大特征</a:t>
              </a:r>
            </a:p>
          </p:txBody>
        </p:sp>
        <p:sp>
          <p:nvSpPr>
            <p:cNvPr id="24" name="MH_Others_1">
              <a:extLst>
                <a:ext uri="{FF2B5EF4-FFF2-40B4-BE49-F238E27FC236}">
                  <a16:creationId xmlns:a16="http://schemas.microsoft.com/office/drawing/2014/main" id="{9CEC2C34-6ED5-4333-B75D-9A5416B26A67}"/>
                </a:ext>
              </a:extLst>
            </p:cNvPr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8896864-052B-4382-B3BB-FE3D71241318}"/>
              </a:ext>
            </a:extLst>
          </p:cNvPr>
          <p:cNvGrpSpPr/>
          <p:nvPr/>
        </p:nvGrpSpPr>
        <p:grpSpPr>
          <a:xfrm>
            <a:off x="1270670" y="3933851"/>
            <a:ext cx="9698457" cy="688077"/>
            <a:chOff x="978872" y="3338787"/>
            <a:chExt cx="5437064" cy="515938"/>
          </a:xfrm>
        </p:grpSpPr>
        <p:sp>
          <p:nvSpPr>
            <p:cNvPr id="26" name="Pentagon 6">
              <a:extLst>
                <a:ext uri="{FF2B5EF4-FFF2-40B4-BE49-F238E27FC236}">
                  <a16:creationId xmlns:a16="http://schemas.microsoft.com/office/drawing/2014/main" id="{4CF1D4E1-0559-45C1-B83B-A1AEE063D6D9}"/>
                </a:ext>
              </a:extLst>
            </p:cNvPr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熟悉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类与对象的概念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，能够说出类与对象的区别</a:t>
              </a:r>
            </a:p>
          </p:txBody>
        </p:sp>
        <p:sp>
          <p:nvSpPr>
            <p:cNvPr id="27" name="MH_Others_1">
              <a:extLst>
                <a:ext uri="{FF2B5EF4-FFF2-40B4-BE49-F238E27FC236}">
                  <a16:creationId xmlns:a16="http://schemas.microsoft.com/office/drawing/2014/main" id="{AF0EB205-EF54-47B2-9CC7-1EB1DC4EA214}"/>
                </a:ext>
              </a:extLst>
            </p:cNvPr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AC9C1F6-6CFF-4F32-82C0-A242D615D7D4}"/>
              </a:ext>
            </a:extLst>
          </p:cNvPr>
          <p:cNvGrpSpPr/>
          <p:nvPr/>
        </p:nvGrpSpPr>
        <p:grpSpPr>
          <a:xfrm>
            <a:off x="1270940" y="4901959"/>
            <a:ext cx="9721080" cy="688075"/>
            <a:chOff x="978872" y="1800500"/>
            <a:chExt cx="5471124" cy="515937"/>
          </a:xfrm>
        </p:grpSpPr>
        <p:sp>
          <p:nvSpPr>
            <p:cNvPr id="14" name="Pentagon 3">
              <a:extLst>
                <a:ext uri="{FF2B5EF4-FFF2-40B4-BE49-F238E27FC236}">
                  <a16:creationId xmlns:a16="http://schemas.microsoft.com/office/drawing/2014/main" id="{588F9892-BB54-49FC-AB4F-5C240D15E014}"/>
                </a:ext>
              </a:extLst>
            </p:cNvPr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类的定义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，能够定义类及类中的属性和方法</a:t>
              </a:r>
            </a:p>
          </p:txBody>
        </p:sp>
        <p:sp>
          <p:nvSpPr>
            <p:cNvPr id="16" name="MH_Others_1">
              <a:extLst>
                <a:ext uri="{FF2B5EF4-FFF2-40B4-BE49-F238E27FC236}">
                  <a16:creationId xmlns:a16="http://schemas.microsoft.com/office/drawing/2014/main" id="{9C0BD0F7-CFB7-4792-9E38-960E5ABB747E}"/>
                </a:ext>
              </a:extLst>
            </p:cNvPr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9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类与对象的概念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，能够说出类与对象的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区别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类与对象概述</a:t>
            </a:r>
          </a:p>
        </p:txBody>
      </p:sp>
    </p:spTree>
    <p:extLst>
      <p:ext uri="{BB962C8B-B14F-4D97-AF65-F5344CB8AC3E}">
        <p14:creationId xmlns:p14="http://schemas.microsoft.com/office/powerpoint/2010/main" val="8274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D7BDE52-9C34-4F6D-8863-BF4A8A88FD58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类与对象概述</a:t>
            </a:r>
          </a:p>
        </p:txBody>
      </p:sp>
      <p:sp>
        <p:nvSpPr>
          <p:cNvPr id="10" name="云形标注 5">
            <a:extLst>
              <a:ext uri="{FF2B5EF4-FFF2-40B4-BE49-F238E27FC236}">
                <a16:creationId xmlns:a16="http://schemas.microsoft.com/office/drawing/2014/main" id="{61939D00-6D9A-4E61-86C5-5FA99681F82B}"/>
              </a:ext>
            </a:extLst>
          </p:cNvPr>
          <p:cNvSpPr/>
          <p:nvPr/>
        </p:nvSpPr>
        <p:spPr>
          <a:xfrm>
            <a:off x="1388533" y="1168400"/>
            <a:ext cx="6316134" cy="3098800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若开发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学生管理系统，系统中每个学生都是一个对象，每个学生都有姓名、学号等属性，且每个学生可能会有一些相同的方法，这些属性和方法都存放在对象中，一个学生管理系统会有大量的学生对象，那么这些对象是如何创建的呢？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3EEFB0B-3202-448B-AA03-11C8BBCEC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8720698" y="1456267"/>
            <a:ext cx="2944985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D7BDE52-9C34-4F6D-8863-BF4A8A88FD58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类与对象概述</a:t>
            </a:r>
          </a:p>
        </p:txBody>
      </p:sp>
      <p:sp>
        <p:nvSpPr>
          <p:cNvPr id="8" name="矩形: 对角圆角 7">
            <a:extLst>
              <a:ext uri="{FF2B5EF4-FFF2-40B4-BE49-F238E27FC236}">
                <a16:creationId xmlns:a16="http://schemas.microsoft.com/office/drawing/2014/main" id="{53D3243E-B482-48BB-892C-9B943A29BB13}"/>
              </a:ext>
            </a:extLst>
          </p:cNvPr>
          <p:cNvSpPr/>
          <p:nvPr/>
        </p:nvSpPr>
        <p:spPr>
          <a:xfrm>
            <a:off x="1702718" y="1557585"/>
            <a:ext cx="8897524" cy="4248473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59A379B-ADD6-42C5-9ACE-1187F2809D85}"/>
              </a:ext>
            </a:extLst>
          </p:cNvPr>
          <p:cNvSpPr/>
          <p:nvPr/>
        </p:nvSpPr>
        <p:spPr>
          <a:xfrm>
            <a:off x="4110450" y="1269554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类与对象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6D1A945-3476-4E70-9AAD-8C2A4944A504}"/>
              </a:ext>
            </a:extLst>
          </p:cNvPr>
          <p:cNvSpPr txBox="1"/>
          <p:nvPr/>
        </p:nvSpPr>
        <p:spPr>
          <a:xfrm>
            <a:off x="2134766" y="2200182"/>
            <a:ext cx="818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从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ES6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ECMAScript 6.0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）开始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，新增了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的概念。所谓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创建对象的模板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，它的作用是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将对象的特征抽取出来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，形成一段代码，通过这段代码可以创建出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同一类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的对象。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创建同类对象的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意义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在于，这些对象拥有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（即拥有相同的特征），在使用对象时，我们只需要记住同类对象的属性名和方法名即可使用，而不需要区分每个对象。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774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类的定义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，能够定义类及类中的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属性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和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方法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类的定义</a:t>
            </a:r>
          </a:p>
        </p:txBody>
      </p:sp>
    </p:spTree>
    <p:extLst>
      <p:ext uri="{BB962C8B-B14F-4D97-AF65-F5344CB8AC3E}">
        <p14:creationId xmlns:p14="http://schemas.microsoft.com/office/powerpoint/2010/main" val="4120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类的定义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175B0C8-BC88-4A3F-9880-147E9F2BCC4B}"/>
              </a:ext>
            </a:extLst>
          </p:cNvPr>
          <p:cNvGrpSpPr/>
          <p:nvPr/>
        </p:nvGrpSpPr>
        <p:grpSpPr bwMode="auto">
          <a:xfrm>
            <a:off x="4899446" y="2039413"/>
            <a:ext cx="5525724" cy="3406605"/>
            <a:chOff x="3403599" y="2421471"/>
            <a:chExt cx="4739794" cy="2726268"/>
          </a:xfrm>
        </p:grpSpPr>
        <p:sp>
          <p:nvSpPr>
            <p:cNvPr id="17" name="圆角矩形标注 11">
              <a:extLst>
                <a:ext uri="{FF2B5EF4-FFF2-40B4-BE49-F238E27FC236}">
                  <a16:creationId xmlns:a16="http://schemas.microsoft.com/office/drawing/2014/main" id="{E158BF9C-1786-459B-9407-E4B1D700CE7D}"/>
                </a:ext>
              </a:extLst>
            </p:cNvPr>
            <p:cNvSpPr/>
            <p:nvPr/>
          </p:nvSpPr>
          <p:spPr bwMode="auto">
            <a:xfrm rot="5400000">
              <a:off x="4190113" y="1634957"/>
              <a:ext cx="2726268" cy="4299295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71D2C2D6-5C4E-4D13-93AE-0ECE555C7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0A418720-7779-435F-9ACB-920029D27CDB}"/>
              </a:ext>
            </a:extLst>
          </p:cNvPr>
          <p:cNvSpPr txBox="1"/>
          <p:nvPr/>
        </p:nvSpPr>
        <p:spPr>
          <a:xfrm>
            <a:off x="5254725" y="2351553"/>
            <a:ext cx="4512889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ES6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中，使用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关键字可以定义一个类，在命名习惯上，类名使用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首字母大写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驼峰命名法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来命名。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40000"/>
              </a:lnSpc>
            </a:pPr>
            <a:endParaRPr lang="en-US" altLang="zh-CN" sz="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在类中可以定义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constructor()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构造方法，用来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初始化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对象的成员，该构造方法在使用类创建对象时会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调用，在调用时会将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实例化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的参数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传入。</a:t>
            </a:r>
            <a:endParaRPr lang="zh-CN" altLang="en-US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9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类的定义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6FBE67-3160-4A8E-83AC-2EA952D57EAC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通过代码演示定义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Student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99AA2F0-8633-468C-9E41-3FA447CE0B1E}"/>
              </a:ext>
            </a:extLst>
          </p:cNvPr>
          <p:cNvSpPr txBox="1"/>
          <p:nvPr/>
        </p:nvSpPr>
        <p:spPr>
          <a:xfrm>
            <a:off x="2116294" y="1701602"/>
            <a:ext cx="7920880" cy="437844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定义类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 Student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constructor(name) {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构造方法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this.name = name;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为新创建的对象添加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name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利用类创建对象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stu1 = new Student('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小明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stu2 = new Student('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console.log(stu1.name);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console.log(stu2.name);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类的定义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6FBE67-3160-4A8E-83AC-2EA952D57EAC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通过代码演示在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Student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类中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编写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say()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99AA2F0-8633-468C-9E41-3FA447CE0B1E}"/>
              </a:ext>
            </a:extLst>
          </p:cNvPr>
          <p:cNvSpPr txBox="1"/>
          <p:nvPr/>
        </p:nvSpPr>
        <p:spPr>
          <a:xfrm>
            <a:off x="2116294" y="1701602"/>
            <a:ext cx="7920880" cy="476624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定义类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 Student {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constructor(name) {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构造方法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this.name = name;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为新创建的对象添加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name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say(){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你好，我叫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 + this.name);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利用类创建对象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stu1 = new Student('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小明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stu2 = new Student('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小强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stu1.say();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stu2.say();</a:t>
            </a:r>
          </a:p>
          <a:p>
            <a:pPr lvl="1">
              <a:lnSpc>
                <a:spcPct val="150000"/>
              </a:lnSpc>
            </a:pPr>
            <a:endParaRPr lang="zh-CN" altLang="en-US" sz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6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6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类的继承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，能够实现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子类继承父类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类的继承</a:t>
            </a:r>
          </a:p>
        </p:txBody>
      </p:sp>
    </p:spTree>
    <p:extLst>
      <p:ext uri="{BB962C8B-B14F-4D97-AF65-F5344CB8AC3E}">
        <p14:creationId xmlns:p14="http://schemas.microsoft.com/office/powerpoint/2010/main" val="17888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类的继承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7F077A8-C264-4D28-9D0B-5A61693041C4}"/>
              </a:ext>
            </a:extLst>
          </p:cNvPr>
          <p:cNvGrpSpPr/>
          <p:nvPr/>
        </p:nvGrpSpPr>
        <p:grpSpPr bwMode="auto">
          <a:xfrm>
            <a:off x="4899446" y="1967405"/>
            <a:ext cx="5300215" cy="3406605"/>
            <a:chOff x="3403599" y="2421469"/>
            <a:chExt cx="5040490" cy="2726268"/>
          </a:xfrm>
        </p:grpSpPr>
        <p:sp>
          <p:nvSpPr>
            <p:cNvPr id="17" name="圆角矩形标注 11">
              <a:extLst>
                <a:ext uri="{FF2B5EF4-FFF2-40B4-BE49-F238E27FC236}">
                  <a16:creationId xmlns:a16="http://schemas.microsoft.com/office/drawing/2014/main" id="{FFE2DB5D-C826-442A-AABC-98818869B6D0}"/>
                </a:ext>
              </a:extLst>
            </p:cNvPr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710C9163-8E96-4300-8814-0980BB22B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53FF832-E96C-4E67-AF5F-B7A9484B7E65}"/>
              </a:ext>
            </a:extLst>
          </p:cNvPr>
          <p:cNvSpPr txBox="1"/>
          <p:nvPr/>
        </p:nvSpPr>
        <p:spPr>
          <a:xfrm>
            <a:off x="5311860" y="2591577"/>
            <a:ext cx="4582518" cy="220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现实生活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继承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一般指的是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子女继承父辈的财产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，而在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中，继承表示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类与类之间的关系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子类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继承父类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的属性和方法，继承之后子类还可以存在自己独有的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类的继承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897932-E3AA-4D1D-A736-E10AC2D63DED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ES6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子类继承父类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的属性或方法可以通过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extends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关键字实现，其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语法格式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8649F0C-4C49-4D1C-9C92-73034A7B7253}"/>
              </a:ext>
            </a:extLst>
          </p:cNvPr>
          <p:cNvSpPr txBox="1"/>
          <p:nvPr/>
        </p:nvSpPr>
        <p:spPr>
          <a:xfrm>
            <a:off x="3735534" y="2613546"/>
            <a:ext cx="4266944" cy="88825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 Father {}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 Son extends Father {}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95BEA0C-998F-4543-B49C-99A091F30A94}"/>
              </a:ext>
            </a:extLst>
          </p:cNvPr>
          <p:cNvSpPr/>
          <p:nvPr/>
        </p:nvSpPr>
        <p:spPr>
          <a:xfrm>
            <a:off x="4961550" y="2703159"/>
            <a:ext cx="80049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C0157958-C9C8-4300-B483-11034FA092FF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5361799" y="2203535"/>
            <a:ext cx="0" cy="4996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CCA36EC-554C-4225-A21A-F21454490922}"/>
              </a:ext>
            </a:extLst>
          </p:cNvPr>
          <p:cNvSpPr txBox="1"/>
          <p:nvPr/>
        </p:nvSpPr>
        <p:spPr>
          <a:xfrm>
            <a:off x="4006974" y="177361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父类（类名可以自定义）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37F79B-D9C3-45C9-9A0E-7412AC6E615A}"/>
              </a:ext>
            </a:extLst>
          </p:cNvPr>
          <p:cNvSpPr/>
          <p:nvPr/>
        </p:nvSpPr>
        <p:spPr>
          <a:xfrm>
            <a:off x="4980023" y="3084263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282CD7D-6A6A-4A74-8992-119035B183F3}"/>
              </a:ext>
            </a:extLst>
          </p:cNvPr>
          <p:cNvCxnSpPr/>
          <p:nvPr/>
        </p:nvCxnSpPr>
        <p:spPr>
          <a:xfrm>
            <a:off x="5231110" y="3372295"/>
            <a:ext cx="0" cy="4895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325DF21-00F1-4F7A-BE43-B6CDAE8E59B1}"/>
              </a:ext>
            </a:extLst>
          </p:cNvPr>
          <p:cNvSpPr txBox="1"/>
          <p:nvPr/>
        </p:nvSpPr>
        <p:spPr>
          <a:xfrm>
            <a:off x="3718942" y="378544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子类（类名可以自定义）</a:t>
            </a:r>
          </a:p>
        </p:txBody>
      </p:sp>
    </p:spTree>
    <p:extLst>
      <p:ext uri="{BB962C8B-B14F-4D97-AF65-F5344CB8AC3E}">
        <p14:creationId xmlns:p14="http://schemas.microsoft.com/office/powerpoint/2010/main" val="19235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E550EAB-F3D3-4073-B47F-39572090DF88}"/>
              </a:ext>
            </a:extLst>
          </p:cNvPr>
          <p:cNvGrpSpPr/>
          <p:nvPr/>
        </p:nvGrpSpPr>
        <p:grpSpPr>
          <a:xfrm>
            <a:off x="1280141" y="1995520"/>
            <a:ext cx="9721080" cy="688075"/>
            <a:chOff x="978872" y="1800500"/>
            <a:chExt cx="5471124" cy="515937"/>
          </a:xfrm>
        </p:grpSpPr>
        <p:sp>
          <p:nvSpPr>
            <p:cNvPr id="20" name="Pentagon 3">
              <a:extLst>
                <a:ext uri="{FF2B5EF4-FFF2-40B4-BE49-F238E27FC236}">
                  <a16:creationId xmlns:a16="http://schemas.microsoft.com/office/drawing/2014/main" id="{BA213069-BBD1-46E3-9E8E-3C333C0F0928}"/>
                </a:ext>
              </a:extLst>
            </p:cNvPr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类的继承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，能够实现子类继承父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类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1" name="MH_Others_1">
              <a:extLst>
                <a:ext uri="{FF2B5EF4-FFF2-40B4-BE49-F238E27FC236}">
                  <a16:creationId xmlns:a16="http://schemas.microsoft.com/office/drawing/2014/main" id="{D29F3B64-9CB7-495A-94D8-04F92E3F0EAF}"/>
                </a:ext>
              </a:extLst>
            </p:cNvPr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923EFB9-5F51-4988-BAC0-EEAB8955BFEB}"/>
              </a:ext>
            </a:extLst>
          </p:cNvPr>
          <p:cNvGrpSpPr/>
          <p:nvPr/>
        </p:nvGrpSpPr>
        <p:grpSpPr>
          <a:xfrm>
            <a:off x="1276582" y="2965743"/>
            <a:ext cx="9709797" cy="685961"/>
            <a:chOff x="978872" y="2570436"/>
            <a:chExt cx="5437064" cy="514351"/>
          </a:xfrm>
        </p:grpSpPr>
        <p:sp>
          <p:nvSpPr>
            <p:cNvPr id="23" name="Pentagon 5">
              <a:extLst>
                <a:ext uri="{FF2B5EF4-FFF2-40B4-BE49-F238E27FC236}">
                  <a16:creationId xmlns:a16="http://schemas.microsoft.com/office/drawing/2014/main" id="{8BC37AE3-6DFA-42A1-90CD-7A596D1BCAD7}"/>
                </a:ext>
              </a:extLst>
            </p:cNvPr>
            <p:cNvSpPr/>
            <p:nvPr/>
          </p:nvSpPr>
          <p:spPr bwMode="auto">
            <a:xfrm>
              <a:off x="978872" y="2570436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 smtClean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原型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对象的使用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，能够实现原型对象的访问以及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使用</a:t>
              </a:r>
            </a:p>
          </p:txBody>
        </p:sp>
        <p:sp>
          <p:nvSpPr>
            <p:cNvPr id="24" name="MH_Others_1">
              <a:extLst>
                <a:ext uri="{FF2B5EF4-FFF2-40B4-BE49-F238E27FC236}">
                  <a16:creationId xmlns:a16="http://schemas.microsoft.com/office/drawing/2014/main" id="{9CEC2C34-6ED5-4333-B75D-9A5416B26A67}"/>
                </a:ext>
              </a:extLst>
            </p:cNvPr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8896864-052B-4382-B3BB-FE3D71241318}"/>
              </a:ext>
            </a:extLst>
          </p:cNvPr>
          <p:cNvGrpSpPr/>
          <p:nvPr/>
        </p:nvGrpSpPr>
        <p:grpSpPr>
          <a:xfrm>
            <a:off x="1270670" y="3933851"/>
            <a:ext cx="9698457" cy="688077"/>
            <a:chOff x="978872" y="3338787"/>
            <a:chExt cx="5437064" cy="515938"/>
          </a:xfrm>
        </p:grpSpPr>
        <p:sp>
          <p:nvSpPr>
            <p:cNvPr id="26" name="Pentagon 6">
              <a:extLst>
                <a:ext uri="{FF2B5EF4-FFF2-40B4-BE49-F238E27FC236}">
                  <a16:creationId xmlns:a16="http://schemas.microsoft.com/office/drawing/2014/main" id="{4CF1D4E1-0559-45C1-B83B-A1AEE063D6D9}"/>
                </a:ext>
              </a:extLst>
            </p:cNvPr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传统的继承方式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，能够通过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4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种方式实现继承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7" name="MH_Others_1">
              <a:extLst>
                <a:ext uri="{FF2B5EF4-FFF2-40B4-BE49-F238E27FC236}">
                  <a16:creationId xmlns:a16="http://schemas.microsoft.com/office/drawing/2014/main" id="{AF0EB205-EF54-47B2-9CC7-1EB1DC4EA214}"/>
                </a:ext>
              </a:extLst>
            </p:cNvPr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AC9C1F6-6CFF-4F32-82C0-A242D615D7D4}"/>
              </a:ext>
            </a:extLst>
          </p:cNvPr>
          <p:cNvGrpSpPr/>
          <p:nvPr/>
        </p:nvGrpSpPr>
        <p:grpSpPr>
          <a:xfrm>
            <a:off x="1270940" y="4901959"/>
            <a:ext cx="9721080" cy="688075"/>
            <a:chOff x="978872" y="1800500"/>
            <a:chExt cx="5471124" cy="515937"/>
          </a:xfrm>
        </p:grpSpPr>
        <p:sp>
          <p:nvSpPr>
            <p:cNvPr id="14" name="Pentagon 3">
              <a:extLst>
                <a:ext uri="{FF2B5EF4-FFF2-40B4-BE49-F238E27FC236}">
                  <a16:creationId xmlns:a16="http://schemas.microsoft.com/office/drawing/2014/main" id="{588F9892-BB54-49FC-AB4F-5C240D15E014}"/>
                </a:ext>
              </a:extLst>
            </p:cNvPr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熟悉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成员查找机制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，能够说出成员查找的顺序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16" name="MH_Others_1">
              <a:extLst>
                <a:ext uri="{FF2B5EF4-FFF2-40B4-BE49-F238E27FC236}">
                  <a16:creationId xmlns:a16="http://schemas.microsoft.com/office/drawing/2014/main" id="{9C0BD0F7-CFB7-4792-9E38-960E5ABB747E}"/>
                </a:ext>
              </a:extLst>
            </p:cNvPr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7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类的继承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897932-E3AA-4D1D-A736-E10AC2D63DED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通过代码演示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子类继承父类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money()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8649F0C-4C49-4D1C-9C92-73034A7B7253}"/>
              </a:ext>
            </a:extLst>
          </p:cNvPr>
          <p:cNvSpPr txBox="1"/>
          <p:nvPr/>
        </p:nvSpPr>
        <p:spPr>
          <a:xfrm>
            <a:off x="3840890" y="1859663"/>
            <a:ext cx="4519912" cy="437844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父类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 Father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constructor() { 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money()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console.log('10w');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子类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 Son extends Father { 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son1 = new Son();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son1.money();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79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调用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父类的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构造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方法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能够在子类中调用父类的构造方法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访问父类的方法</a:t>
            </a:r>
          </a:p>
        </p:txBody>
      </p:sp>
    </p:spTree>
    <p:extLst>
      <p:ext uri="{BB962C8B-B14F-4D97-AF65-F5344CB8AC3E}">
        <p14:creationId xmlns:p14="http://schemas.microsoft.com/office/powerpoint/2010/main" val="23592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访问父类的方法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1FB1AC6-636E-420F-9AB5-1D992ABA1178}"/>
              </a:ext>
            </a:extLst>
          </p:cNvPr>
          <p:cNvGrpSpPr/>
          <p:nvPr/>
        </p:nvGrpSpPr>
        <p:grpSpPr bwMode="auto">
          <a:xfrm>
            <a:off x="4899444" y="2277664"/>
            <a:ext cx="4984027" cy="2664298"/>
            <a:chOff x="3403597" y="2439260"/>
            <a:chExt cx="4739796" cy="2132208"/>
          </a:xfrm>
        </p:grpSpPr>
        <p:sp>
          <p:nvSpPr>
            <p:cNvPr id="17" name="圆角矩形标注 11">
              <a:extLst>
                <a:ext uri="{FF2B5EF4-FFF2-40B4-BE49-F238E27FC236}">
                  <a16:creationId xmlns:a16="http://schemas.microsoft.com/office/drawing/2014/main" id="{47CD4609-8303-438A-AF99-F14E98CA0F04}"/>
                </a:ext>
              </a:extLst>
            </p:cNvPr>
            <p:cNvSpPr/>
            <p:nvPr/>
          </p:nvSpPr>
          <p:spPr bwMode="auto">
            <a:xfrm rot="5400000">
              <a:off x="4412623" y="1430234"/>
              <a:ext cx="2132208" cy="415026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69702A72-850C-472F-9652-A1C80105C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B37CA3F5-81BF-4E57-80C8-5294ADDD6CB8}"/>
              </a:ext>
            </a:extLst>
          </p:cNvPr>
          <p:cNvSpPr txBox="1"/>
          <p:nvPr/>
        </p:nvSpPr>
        <p:spPr>
          <a:xfrm>
            <a:off x="5311860" y="2853728"/>
            <a:ext cx="3663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在程序中，若子类需要访问父类的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普通方法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，可以利用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super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关键字实现。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247659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访问父类的方法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88AEA5-FC79-4660-8675-10F67ACCE1D9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super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关键字在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子类的构造方法中调用父类的构造方法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E1BE551-13DA-401D-98E7-EAF3E27F92C3}"/>
              </a:ext>
            </a:extLst>
          </p:cNvPr>
          <p:cNvSpPr txBox="1"/>
          <p:nvPr/>
        </p:nvSpPr>
        <p:spPr>
          <a:xfrm>
            <a:off x="3307246" y="1845618"/>
            <a:ext cx="5563088" cy="454464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父类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 Father {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constructor(a, b) {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this.a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a;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this.b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b;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sum() {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this.a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+ 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this.b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子类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 Son extends Father {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constructor(a, b) {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super(a, b);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调用父类的构造方法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son1 = new Son(1, 2);</a:t>
            </a:r>
          </a:p>
          <a:p>
            <a:pPr lvl="1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son1.sum();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03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314" y="3645818"/>
            <a:ext cx="59724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调用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父类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普通方法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能够在子类中调用父类的普通方法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487107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访问父类的方法</a:t>
            </a:r>
          </a:p>
        </p:txBody>
      </p:sp>
    </p:spTree>
    <p:extLst>
      <p:ext uri="{BB962C8B-B14F-4D97-AF65-F5344CB8AC3E}">
        <p14:creationId xmlns:p14="http://schemas.microsoft.com/office/powerpoint/2010/main" val="28048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247659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访问父类的方法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88AEA5-FC79-4660-8675-10F67ACCE1D9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super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关键字在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子类的普通方法中调用父类的普通方法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E1BE551-13DA-401D-98E7-EAF3E27F92C3}"/>
              </a:ext>
            </a:extLst>
          </p:cNvPr>
          <p:cNvSpPr txBox="1"/>
          <p:nvPr/>
        </p:nvSpPr>
        <p:spPr>
          <a:xfrm>
            <a:off x="2530810" y="1773610"/>
            <a:ext cx="7128792" cy="454464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父类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 Father {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num() {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return 1;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子类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 Son extends Father {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print() {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var num1 = 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super.num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(); 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调用父类的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num()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console.log(num1);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son = new Son();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son.print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03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247659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12.2.4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访问父类的方法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236CB6-D48A-4FB3-937E-6A088FB35A65}"/>
              </a:ext>
            </a:extLst>
          </p:cNvPr>
          <p:cNvSpPr txBox="1"/>
          <p:nvPr/>
        </p:nvSpPr>
        <p:spPr>
          <a:xfrm>
            <a:off x="1657989" y="3098718"/>
            <a:ext cx="9289033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如果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子类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想要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继承父类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，同时在自己内部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扩展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自己的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，利用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super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父类的构造函数时，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super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必须在子类的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之前调用。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30CECAE-1AA4-49E6-B05D-B30E20B30857}"/>
              </a:ext>
            </a:extLst>
          </p:cNvPr>
          <p:cNvSpPr/>
          <p:nvPr/>
        </p:nvSpPr>
        <p:spPr>
          <a:xfrm>
            <a:off x="1054646" y="2870936"/>
            <a:ext cx="10009112" cy="14229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7" name="流程图: 资料带 6">
            <a:extLst>
              <a:ext uri="{FF2B5EF4-FFF2-40B4-BE49-F238E27FC236}">
                <a16:creationId xmlns:a16="http://schemas.microsoft.com/office/drawing/2014/main" id="{33D0FEAE-AD85-4749-911B-8E2860980901}"/>
              </a:ext>
            </a:extLst>
          </p:cNvPr>
          <p:cNvSpPr/>
          <p:nvPr/>
        </p:nvSpPr>
        <p:spPr>
          <a:xfrm>
            <a:off x="622598" y="2654911"/>
            <a:ext cx="1008113" cy="714311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Tip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2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2958837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4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</a:t>
            </a:r>
          </a:p>
        </p:txBody>
      </p:sp>
      <p:sp>
        <p:nvSpPr>
          <p:cNvPr id="2" name="TextBox 48"/>
          <p:cNvSpPr txBox="1"/>
          <p:nvPr/>
        </p:nvSpPr>
        <p:spPr>
          <a:xfrm>
            <a:off x="1270670" y="2809240"/>
            <a:ext cx="2091020" cy="1107996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</a:t>
            </a:r>
          </a:p>
        </p:txBody>
      </p:sp>
    </p:spTree>
    <p:extLst>
      <p:ext uri="{BB962C8B-B14F-4D97-AF65-F5344CB8AC3E}">
        <p14:creationId xmlns:p14="http://schemas.microsoft.com/office/powerpoint/2010/main" val="13326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原型对象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，能够实现原型对象的访问以及使用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原型对象</a:t>
            </a:r>
          </a:p>
        </p:txBody>
      </p:sp>
    </p:spTree>
    <p:extLst>
      <p:ext uri="{BB962C8B-B14F-4D97-AF65-F5344CB8AC3E}">
        <p14:creationId xmlns:p14="http://schemas.microsoft.com/office/powerpoint/2010/main" val="301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原型对象</a:t>
            </a:r>
          </a:p>
        </p:txBody>
      </p:sp>
      <p:sp>
        <p:nvSpPr>
          <p:cNvPr id="11" name="云形标注 5">
            <a:extLst>
              <a:ext uri="{FF2B5EF4-FFF2-40B4-BE49-F238E27FC236}">
                <a16:creationId xmlns:a16="http://schemas.microsoft.com/office/drawing/2014/main" id="{D9E63A8C-9575-4722-8DE6-B036E3286FBB}"/>
              </a:ext>
            </a:extLst>
          </p:cNvPr>
          <p:cNvSpPr/>
          <p:nvPr/>
        </p:nvSpPr>
        <p:spPr>
          <a:xfrm>
            <a:off x="1388533" y="1168400"/>
            <a:ext cx="6316134" cy="3098800"/>
          </a:xfrm>
          <a:prstGeom prst="cloudCallout">
            <a:avLst>
              <a:gd name="adj1" fmla="val 64873"/>
              <a:gd name="adj2" fmla="val 423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在第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章对象的学习中，我们已经掌握了如何通过构造函数创建对象，本章我们又学习了如何通过类创建对象，那么二者有什么区别呢？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AC44874-8719-4E72-BA83-94410BDE8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975" r="11457" b="7902"/>
          <a:stretch>
            <a:fillRect/>
          </a:stretch>
        </p:blipFill>
        <p:spPr bwMode="auto">
          <a:xfrm>
            <a:off x="8720698" y="1456267"/>
            <a:ext cx="2944985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E550EAB-F3D3-4073-B47F-39572090DF88}"/>
              </a:ext>
            </a:extLst>
          </p:cNvPr>
          <p:cNvGrpSpPr/>
          <p:nvPr/>
        </p:nvGrpSpPr>
        <p:grpSpPr>
          <a:xfrm>
            <a:off x="1280141" y="1995520"/>
            <a:ext cx="9721080" cy="688075"/>
            <a:chOff x="978872" y="1800500"/>
            <a:chExt cx="5471124" cy="515937"/>
          </a:xfrm>
        </p:grpSpPr>
        <p:sp>
          <p:nvSpPr>
            <p:cNvPr id="20" name="Pentagon 3">
              <a:extLst>
                <a:ext uri="{FF2B5EF4-FFF2-40B4-BE49-F238E27FC236}">
                  <a16:creationId xmlns:a16="http://schemas.microsoft.com/office/drawing/2014/main" id="{BA213069-BBD1-46E3-9E8E-3C333C0F0928}"/>
                </a:ext>
              </a:extLst>
            </p:cNvPr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原型链的相关知识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，能够绘制原型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链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1" name="MH_Others_1">
              <a:extLst>
                <a:ext uri="{FF2B5EF4-FFF2-40B4-BE49-F238E27FC236}">
                  <a16:creationId xmlns:a16="http://schemas.microsoft.com/office/drawing/2014/main" id="{D29F3B64-9CB7-495A-94D8-04F92E3F0EAF}"/>
                </a:ext>
              </a:extLst>
            </p:cNvPr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923EFB9-5F51-4988-BAC0-EEAB8955BFEB}"/>
              </a:ext>
            </a:extLst>
          </p:cNvPr>
          <p:cNvGrpSpPr/>
          <p:nvPr/>
        </p:nvGrpSpPr>
        <p:grpSpPr>
          <a:xfrm>
            <a:off x="1276582" y="2965745"/>
            <a:ext cx="9709797" cy="685963"/>
            <a:chOff x="978872" y="2570435"/>
            <a:chExt cx="5437064" cy="514352"/>
          </a:xfrm>
        </p:grpSpPr>
        <p:sp>
          <p:nvSpPr>
            <p:cNvPr id="23" name="Pentagon 5">
              <a:extLst>
                <a:ext uri="{FF2B5EF4-FFF2-40B4-BE49-F238E27FC236}">
                  <a16:creationId xmlns:a16="http://schemas.microsoft.com/office/drawing/2014/main" id="{8BC37AE3-6DFA-42A1-90CD-7A596D1BCAD7}"/>
                </a:ext>
              </a:extLst>
            </p:cNvPr>
            <p:cNvSpPr/>
            <p:nvPr/>
          </p:nvSpPr>
          <p:spPr bwMode="auto">
            <a:xfrm>
              <a:off x="978872" y="2570435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熟悉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this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的指向规则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，能够说出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this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的指向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规则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4" name="MH_Others_1">
              <a:extLst>
                <a:ext uri="{FF2B5EF4-FFF2-40B4-BE49-F238E27FC236}">
                  <a16:creationId xmlns:a16="http://schemas.microsoft.com/office/drawing/2014/main" id="{9CEC2C34-6ED5-4333-B75D-9A5416B26A67}"/>
                </a:ext>
              </a:extLst>
            </p:cNvPr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8896864-052B-4382-B3BB-FE3D71241318}"/>
              </a:ext>
            </a:extLst>
          </p:cNvPr>
          <p:cNvGrpSpPr/>
          <p:nvPr/>
        </p:nvGrpSpPr>
        <p:grpSpPr>
          <a:xfrm>
            <a:off x="1270670" y="3933851"/>
            <a:ext cx="9698457" cy="688077"/>
            <a:chOff x="978872" y="3338787"/>
            <a:chExt cx="5437064" cy="515938"/>
          </a:xfrm>
        </p:grpSpPr>
        <p:sp>
          <p:nvSpPr>
            <p:cNvPr id="26" name="Pentagon 6">
              <a:extLst>
                <a:ext uri="{FF2B5EF4-FFF2-40B4-BE49-F238E27FC236}">
                  <a16:creationId xmlns:a16="http://schemas.microsoft.com/office/drawing/2014/main" id="{4CF1D4E1-0559-45C1-B83B-A1AEE063D6D9}"/>
                </a:ext>
              </a:extLst>
            </p:cNvPr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更改</a:t>
              </a:r>
              <a:r>
                <a:rPr lang="en-US" altLang="zh-CN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this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指向的方法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，能够根据程序需要更改</a:t>
              </a: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this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指向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7" name="MH_Others_1">
              <a:extLst>
                <a:ext uri="{FF2B5EF4-FFF2-40B4-BE49-F238E27FC236}">
                  <a16:creationId xmlns:a16="http://schemas.microsoft.com/office/drawing/2014/main" id="{AF0EB205-EF54-47B2-9CC7-1EB1DC4EA214}"/>
                </a:ext>
              </a:extLst>
            </p:cNvPr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AC9C1F6-6CFF-4F32-82C0-A242D615D7D4}"/>
              </a:ext>
            </a:extLst>
          </p:cNvPr>
          <p:cNvGrpSpPr/>
          <p:nvPr/>
        </p:nvGrpSpPr>
        <p:grpSpPr>
          <a:xfrm>
            <a:off x="1270940" y="4901959"/>
            <a:ext cx="9721080" cy="688075"/>
            <a:chOff x="978872" y="1800500"/>
            <a:chExt cx="5471124" cy="515937"/>
          </a:xfrm>
        </p:grpSpPr>
        <p:sp>
          <p:nvSpPr>
            <p:cNvPr id="14" name="Pentagon 3">
              <a:extLst>
                <a:ext uri="{FF2B5EF4-FFF2-40B4-BE49-F238E27FC236}">
                  <a16:creationId xmlns:a16="http://schemas.microsoft.com/office/drawing/2014/main" id="{588F9892-BB54-49FC-AB4F-5C240D15E014}"/>
                </a:ext>
              </a:extLst>
            </p:cNvPr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如何进行错误处理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，能够在程序出错时进行错误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处理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16" name="MH_Others_1">
              <a:extLst>
                <a:ext uri="{FF2B5EF4-FFF2-40B4-BE49-F238E27FC236}">
                  <a16:creationId xmlns:a16="http://schemas.microsoft.com/office/drawing/2014/main" id="{9C0BD0F7-CFB7-4792-9E38-960E5ABB747E}"/>
                </a:ext>
              </a:extLst>
            </p:cNvPr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9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原型对象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2A1555-5976-4D58-ACF6-82577CFB6060}"/>
              </a:ext>
            </a:extLst>
          </p:cNvPr>
          <p:cNvSpPr txBox="1"/>
          <p:nvPr/>
        </p:nvSpPr>
        <p:spPr>
          <a:xfrm>
            <a:off x="1054645" y="1053530"/>
            <a:ext cx="102971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通过代码演示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使用类创建两个对象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比较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这两个对象的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是否为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同一个方法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03658A-CE6B-4AC5-902B-431D9CCFFF37}"/>
              </a:ext>
            </a:extLst>
          </p:cNvPr>
          <p:cNvSpPr txBox="1"/>
          <p:nvPr/>
        </p:nvSpPr>
        <p:spPr>
          <a:xfrm>
            <a:off x="2422798" y="1917626"/>
            <a:ext cx="7560840" cy="385214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利用类创建对象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 Person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run()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console.log('running');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p1 = new Person();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p2 = new Person();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console.log(p1.run === p2.run);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97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原型对象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2A1555-5976-4D58-ACF6-82577CFB6060}"/>
              </a:ext>
            </a:extLst>
          </p:cNvPr>
          <p:cNvSpPr txBox="1"/>
          <p:nvPr/>
        </p:nvSpPr>
        <p:spPr>
          <a:xfrm>
            <a:off x="1054645" y="1053530"/>
            <a:ext cx="102971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通过代码演示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使用构造函数创建两个对象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比较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这两个对象的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是否为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同一个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03658A-CE6B-4AC5-902B-431D9CCFFF37}"/>
              </a:ext>
            </a:extLst>
          </p:cNvPr>
          <p:cNvSpPr txBox="1"/>
          <p:nvPr/>
        </p:nvSpPr>
        <p:spPr>
          <a:xfrm>
            <a:off x="2350790" y="2205658"/>
            <a:ext cx="7560840" cy="385214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利用构造函数创建对象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Person1()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this.run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function ()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console.log('running');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per1 = new Person1();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per2 = new Person1();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console.log(per1.run === per2.run);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false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原型对象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E063DCF-72DE-4C03-A75B-5E377CED70D6}"/>
              </a:ext>
            </a:extLst>
          </p:cNvPr>
          <p:cNvGrpSpPr/>
          <p:nvPr/>
        </p:nvGrpSpPr>
        <p:grpSpPr bwMode="auto">
          <a:xfrm>
            <a:off x="4899446" y="1989634"/>
            <a:ext cx="5300215" cy="3406605"/>
            <a:chOff x="3403599" y="2421469"/>
            <a:chExt cx="5040490" cy="2726268"/>
          </a:xfrm>
        </p:grpSpPr>
        <p:sp>
          <p:nvSpPr>
            <p:cNvPr id="9" name="圆角矩形标注 11">
              <a:extLst>
                <a:ext uri="{FF2B5EF4-FFF2-40B4-BE49-F238E27FC236}">
                  <a16:creationId xmlns:a16="http://schemas.microsoft.com/office/drawing/2014/main" id="{BFD672E1-5DD1-43AE-8F8D-EF3552EF155A}"/>
                </a:ext>
              </a:extLst>
            </p:cNvPr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1" name="矩形 5">
              <a:extLst>
                <a:ext uri="{FF2B5EF4-FFF2-40B4-BE49-F238E27FC236}">
                  <a16:creationId xmlns:a16="http://schemas.microsoft.com/office/drawing/2014/main" id="{7326960F-9D10-40AB-B9A0-23D3BEAF4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60C9B4C-9DEB-4E69-AFDD-4064EDA7919A}"/>
              </a:ext>
            </a:extLst>
          </p:cNvPr>
          <p:cNvSpPr txBox="1"/>
          <p:nvPr/>
        </p:nvSpPr>
        <p:spPr>
          <a:xfrm>
            <a:off x="5182717" y="2427320"/>
            <a:ext cx="4872929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通过代码比较可知，利用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创建出的对象，在调用类的方法时，引用的是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同一个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方法，而利用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创建的对象，调用方法时，引用的并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不是同一个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方法，也就是说每个基于构造函数创建的对象都会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重复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地保存该构造函数中的方法，因此带来不必要的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浪费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zh-CN" altLang="en-US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15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原型对象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E063DCF-72DE-4C03-A75B-5E377CED70D6}"/>
              </a:ext>
            </a:extLst>
          </p:cNvPr>
          <p:cNvGrpSpPr/>
          <p:nvPr/>
        </p:nvGrpSpPr>
        <p:grpSpPr bwMode="auto">
          <a:xfrm>
            <a:off x="4899446" y="2212624"/>
            <a:ext cx="4984025" cy="2736305"/>
            <a:chOff x="3403599" y="2421469"/>
            <a:chExt cx="4739794" cy="2189834"/>
          </a:xfrm>
        </p:grpSpPr>
        <p:sp>
          <p:nvSpPr>
            <p:cNvPr id="9" name="圆角矩形标注 11">
              <a:extLst>
                <a:ext uri="{FF2B5EF4-FFF2-40B4-BE49-F238E27FC236}">
                  <a16:creationId xmlns:a16="http://schemas.microsoft.com/office/drawing/2014/main" id="{BFD672E1-5DD1-43AE-8F8D-EF3552EF155A}"/>
                </a:ext>
              </a:extLst>
            </p:cNvPr>
            <p:cNvSpPr/>
            <p:nvPr/>
          </p:nvSpPr>
          <p:spPr bwMode="auto">
            <a:xfrm rot="5400000">
              <a:off x="4623489" y="1201579"/>
              <a:ext cx="2189834" cy="4629614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1" name="矩形 5">
              <a:extLst>
                <a:ext uri="{FF2B5EF4-FFF2-40B4-BE49-F238E27FC236}">
                  <a16:creationId xmlns:a16="http://schemas.microsoft.com/office/drawing/2014/main" id="{7326960F-9D10-40AB-B9A0-23D3BEAF4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60C9B4C-9DEB-4E69-AFDD-4064EDA7919A}"/>
              </a:ext>
            </a:extLst>
          </p:cNvPr>
          <p:cNvSpPr txBox="1"/>
          <p:nvPr/>
        </p:nvSpPr>
        <p:spPr>
          <a:xfrm>
            <a:off x="5326733" y="2500655"/>
            <a:ext cx="4224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本质上是一个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语法糖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Syntactic sugar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），它并没有对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的功能产生影响。在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class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出现前，开发中一般都是使用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来实现实例对象的方法共享。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原型对象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88DC36-B27C-4194-BAEA-F9D71159CA1C}"/>
              </a:ext>
            </a:extLst>
          </p:cNvPr>
          <p:cNvSpPr txBox="1"/>
          <p:nvPr/>
        </p:nvSpPr>
        <p:spPr>
          <a:xfrm>
            <a:off x="1054645" y="1487936"/>
            <a:ext cx="10297145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中，每个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都有一个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，利用构造函数的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prototype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属性可以访问原型对象，示例代码如下。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09EB37-B00F-45CB-B2FC-6E77DF24C788}"/>
              </a:ext>
            </a:extLst>
          </p:cNvPr>
          <p:cNvSpPr txBox="1"/>
          <p:nvPr/>
        </p:nvSpPr>
        <p:spPr>
          <a:xfrm>
            <a:off x="1189426" y="3134210"/>
            <a:ext cx="10009112" cy="94365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console.log(Person1.prototype);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{constructor: ƒ}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typeof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Person1.prototype);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155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原型对象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CD736F-9A4F-46B3-BB4D-30171DC6A841}"/>
              </a:ext>
            </a:extLst>
          </p:cNvPr>
          <p:cNvSpPr txBox="1"/>
          <p:nvPr/>
        </p:nvSpPr>
        <p:spPr>
          <a:xfrm>
            <a:off x="1702718" y="2349674"/>
            <a:ext cx="9001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为了实现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方法共享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，我们可以将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定义在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中，当实例对象调用方法时就会访问原型对象的方法。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F8DA16-2C73-412D-93C8-FEB564E3D2E8}"/>
              </a:ext>
            </a:extLst>
          </p:cNvPr>
          <p:cNvSpPr txBox="1"/>
          <p:nvPr/>
        </p:nvSpPr>
        <p:spPr>
          <a:xfrm>
            <a:off x="1702718" y="3573810"/>
            <a:ext cx="83529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其实就是所有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实例对象的原型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sp>
        <p:nvSpPr>
          <p:cNvPr id="8" name="矩形: 对角圆角 4">
            <a:extLst>
              <a:ext uri="{FF2B5EF4-FFF2-40B4-BE49-F238E27FC236}">
                <a16:creationId xmlns:a16="http://schemas.microsoft.com/office/drawing/2014/main" id="{15840C18-4702-4281-B61D-ACBB6E6A3097}"/>
              </a:ext>
            </a:extLst>
          </p:cNvPr>
          <p:cNvSpPr/>
          <p:nvPr/>
        </p:nvSpPr>
        <p:spPr>
          <a:xfrm>
            <a:off x="1342677" y="1629594"/>
            <a:ext cx="9361041" cy="3024336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BAEBF71-FC8D-4A1C-AA40-0A77C55A1E9C}"/>
              </a:ext>
            </a:extLst>
          </p:cNvPr>
          <p:cNvSpPr/>
          <p:nvPr/>
        </p:nvSpPr>
        <p:spPr>
          <a:xfrm>
            <a:off x="3929027" y="1341562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对象实现方法共享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37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传统的继承方式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，能够通过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4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种方式实现继承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传统的继承方式</a:t>
            </a:r>
          </a:p>
        </p:txBody>
      </p:sp>
    </p:spTree>
    <p:extLst>
      <p:ext uri="{BB962C8B-B14F-4D97-AF65-F5344CB8AC3E}">
        <p14:creationId xmlns:p14="http://schemas.microsoft.com/office/powerpoint/2010/main" val="33872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传统的继承方式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A5E696A-FDF7-4996-8486-A51A69F3543C}"/>
              </a:ext>
            </a:extLst>
          </p:cNvPr>
          <p:cNvGrpSpPr/>
          <p:nvPr/>
        </p:nvGrpSpPr>
        <p:grpSpPr bwMode="auto">
          <a:xfrm>
            <a:off x="4899445" y="2061641"/>
            <a:ext cx="5300215" cy="3528393"/>
            <a:chOff x="3403598" y="2421469"/>
            <a:chExt cx="5040490" cy="2823733"/>
          </a:xfrm>
        </p:grpSpPr>
        <p:sp>
          <p:nvSpPr>
            <p:cNvPr id="17" name="圆角矩形标注 11">
              <a:extLst>
                <a:ext uri="{FF2B5EF4-FFF2-40B4-BE49-F238E27FC236}">
                  <a16:creationId xmlns:a16="http://schemas.microsoft.com/office/drawing/2014/main" id="{06EC8EE6-364B-41F8-B6FE-3C9CB06E6FC8}"/>
                </a:ext>
              </a:extLst>
            </p:cNvPr>
            <p:cNvSpPr/>
            <p:nvPr/>
          </p:nvSpPr>
          <p:spPr bwMode="auto">
            <a:xfrm rot="5400000">
              <a:off x="4511976" y="1313091"/>
              <a:ext cx="2823733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EAC3521D-91A3-4570-854F-B71C49F10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34A6A07B-A93B-49DC-B536-4BA1F73323D6}"/>
              </a:ext>
            </a:extLst>
          </p:cNvPr>
          <p:cNvSpPr txBox="1"/>
          <p:nvPr/>
        </p:nvSpPr>
        <p:spPr>
          <a:xfrm>
            <a:off x="5227017" y="2425873"/>
            <a:ext cx="4872929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在没有类的情况下，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可以实现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对象与对象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的继承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，有以下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传统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方式。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40000"/>
              </a:lnSpc>
            </a:pPr>
            <a:endParaRPr lang="en-US" altLang="zh-CN" sz="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40000"/>
              </a:lnSpc>
            </a:pPr>
            <a:endParaRPr lang="en-US" altLang="zh-CN" sz="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利用原型对象实现继承</a:t>
            </a:r>
            <a:endParaRPr lang="en-US" altLang="zh-CN" sz="1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替换原型对象实现继承</a:t>
            </a:r>
            <a:endParaRPr lang="en-US" altLang="zh-CN" sz="1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</a:t>
            </a: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Object.create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实现继承</a:t>
            </a:r>
            <a:endParaRPr lang="en-US" altLang="zh-CN" sz="1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混入继承</a:t>
            </a:r>
            <a:endParaRPr lang="zh-CN" altLang="en-US" sz="1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3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传统的继承方式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6057EB-986E-4C60-A225-2DEAA890246C}"/>
              </a:ext>
            </a:extLst>
          </p:cNvPr>
          <p:cNvSpPr txBox="1"/>
          <p:nvPr/>
        </p:nvSpPr>
        <p:spPr>
          <a:xfrm>
            <a:off x="1054645" y="1053530"/>
            <a:ext cx="10297145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如果一个对象中本来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没有某个属性或方法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，但是可以从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中获得，就实现了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继承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FE00AA-256C-4795-B0FF-3B3886052A8E}"/>
              </a:ext>
            </a:extLst>
          </p:cNvPr>
          <p:cNvSpPr txBox="1"/>
          <p:nvPr/>
        </p:nvSpPr>
        <p:spPr>
          <a:xfrm>
            <a:off x="2206774" y="2332212"/>
            <a:ext cx="7560840" cy="399064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Person(name)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this.name = name;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Person.prototype.sayHello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function ()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你好，我是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 + this.name);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p1 = new Person('Jim');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p2 = new Person('Tom');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p1.sayHello();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输出结果：你好，我是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Jim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p2.sayHello();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输出结果：你好，我是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Tom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3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传统的继承方式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6057EB-986E-4C60-A225-2DEAA890246C}"/>
              </a:ext>
            </a:extLst>
          </p:cNvPr>
          <p:cNvSpPr txBox="1"/>
          <p:nvPr/>
        </p:nvSpPr>
        <p:spPr>
          <a:xfrm>
            <a:off x="1054645" y="1053530"/>
            <a:ext cx="10297145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实现继承的方式很灵活，我们可以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将构造函数的原型对象替换成另一个对象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，基于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创建的对象就会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继承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新的原型对象，示例代码如下。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FE00AA-256C-4795-B0FF-3B3886052A8E}"/>
              </a:ext>
            </a:extLst>
          </p:cNvPr>
          <p:cNvSpPr txBox="1"/>
          <p:nvPr/>
        </p:nvSpPr>
        <p:spPr>
          <a:xfrm>
            <a:off x="2206774" y="2332212"/>
            <a:ext cx="7704856" cy="321504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Person() {}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Person.prototype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{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替换原型对象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sayHello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: function ()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你好，我是新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 = new Person();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p.sayHello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();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输出结果：你好，我是新对象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E550EAB-F3D3-4073-B47F-39572090DF88}"/>
              </a:ext>
            </a:extLst>
          </p:cNvPr>
          <p:cNvGrpSpPr/>
          <p:nvPr/>
        </p:nvGrpSpPr>
        <p:grpSpPr>
          <a:xfrm>
            <a:off x="1208133" y="2355559"/>
            <a:ext cx="9721080" cy="688075"/>
            <a:chOff x="978872" y="1800500"/>
            <a:chExt cx="5471124" cy="515937"/>
          </a:xfrm>
        </p:grpSpPr>
        <p:sp>
          <p:nvSpPr>
            <p:cNvPr id="20" name="Pentagon 3">
              <a:extLst>
                <a:ext uri="{FF2B5EF4-FFF2-40B4-BE49-F238E27FC236}">
                  <a16:creationId xmlns:a16="http://schemas.microsoft.com/office/drawing/2014/main" id="{BA213069-BBD1-46E3-9E8E-3C333C0F0928}"/>
                </a:ext>
              </a:extLst>
            </p:cNvPr>
            <p:cNvSpPr/>
            <p:nvPr/>
          </p:nvSpPr>
          <p:spPr bwMode="auto">
            <a:xfrm>
              <a:off x="978872" y="1800500"/>
              <a:ext cx="5471124" cy="51593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熟悉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错误类型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，能够说出常见的错误类型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1" name="MH_Others_1">
              <a:extLst>
                <a:ext uri="{FF2B5EF4-FFF2-40B4-BE49-F238E27FC236}">
                  <a16:creationId xmlns:a16="http://schemas.microsoft.com/office/drawing/2014/main" id="{D29F3B64-9CB7-495A-94D8-04F92E3F0EAF}"/>
                </a:ext>
              </a:extLst>
            </p:cNvPr>
            <p:cNvSpPr/>
            <p:nvPr/>
          </p:nvSpPr>
          <p:spPr bwMode="auto">
            <a:xfrm>
              <a:off x="985222" y="1800500"/>
              <a:ext cx="82550" cy="515937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923EFB9-5F51-4988-BAC0-EEAB8955BFEB}"/>
              </a:ext>
            </a:extLst>
          </p:cNvPr>
          <p:cNvGrpSpPr/>
          <p:nvPr/>
        </p:nvGrpSpPr>
        <p:grpSpPr>
          <a:xfrm>
            <a:off x="1204574" y="3325782"/>
            <a:ext cx="9709797" cy="685961"/>
            <a:chOff x="978872" y="2570436"/>
            <a:chExt cx="5437064" cy="514351"/>
          </a:xfrm>
        </p:grpSpPr>
        <p:sp>
          <p:nvSpPr>
            <p:cNvPr id="23" name="Pentagon 5">
              <a:extLst>
                <a:ext uri="{FF2B5EF4-FFF2-40B4-BE49-F238E27FC236}">
                  <a16:creationId xmlns:a16="http://schemas.microsoft.com/office/drawing/2014/main" id="{8BC37AE3-6DFA-42A1-90CD-7A596D1BCAD7}"/>
                </a:ext>
              </a:extLst>
            </p:cNvPr>
            <p:cNvSpPr/>
            <p:nvPr/>
          </p:nvSpPr>
          <p:spPr bwMode="auto">
            <a:xfrm>
              <a:off x="978872" y="2570436"/>
              <a:ext cx="5437064" cy="51435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zh-CN" altLang="en-US" sz="2000" dirty="0" smtClean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错误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对象</a:t>
              </a:r>
              <a:r>
                <a:rPr lang="zh-CN" altLang="en-US" sz="2000" dirty="0" smtClean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抛出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能够在程序出错时抛出错误对象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4" name="MH_Others_1">
              <a:extLst>
                <a:ext uri="{FF2B5EF4-FFF2-40B4-BE49-F238E27FC236}">
                  <a16:creationId xmlns:a16="http://schemas.microsoft.com/office/drawing/2014/main" id="{9CEC2C34-6ED5-4333-B75D-9A5416B26A67}"/>
                </a:ext>
              </a:extLst>
            </p:cNvPr>
            <p:cNvSpPr/>
            <p:nvPr/>
          </p:nvSpPr>
          <p:spPr bwMode="auto">
            <a:xfrm>
              <a:off x="985222" y="2570437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8896864-052B-4382-B3BB-FE3D71241318}"/>
              </a:ext>
            </a:extLst>
          </p:cNvPr>
          <p:cNvGrpSpPr/>
          <p:nvPr/>
        </p:nvGrpSpPr>
        <p:grpSpPr>
          <a:xfrm>
            <a:off x="1198662" y="4293890"/>
            <a:ext cx="9698457" cy="688077"/>
            <a:chOff x="978872" y="3338787"/>
            <a:chExt cx="5437064" cy="515938"/>
          </a:xfrm>
        </p:grpSpPr>
        <p:sp>
          <p:nvSpPr>
            <p:cNvPr id="26" name="Pentagon 6">
              <a:extLst>
                <a:ext uri="{FF2B5EF4-FFF2-40B4-BE49-F238E27FC236}">
                  <a16:creationId xmlns:a16="http://schemas.microsoft.com/office/drawing/2014/main" id="{4CF1D4E1-0559-45C1-B83B-A1AEE063D6D9}"/>
                </a:ext>
              </a:extLst>
            </p:cNvPr>
            <p:cNvSpPr/>
            <p:nvPr/>
          </p:nvSpPr>
          <p:spPr bwMode="auto">
            <a:xfrm>
              <a:off x="978872" y="3338787"/>
              <a:ext cx="5437064" cy="51593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      熟悉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错误对象的传递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，能够说出错误对象的传递方式</a:t>
              </a:r>
              <a:endPara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27" name="MH_Others_1">
              <a:extLst>
                <a:ext uri="{FF2B5EF4-FFF2-40B4-BE49-F238E27FC236}">
                  <a16:creationId xmlns:a16="http://schemas.microsoft.com/office/drawing/2014/main" id="{AF0EB205-EF54-47B2-9CC7-1EB1DC4EA214}"/>
                </a:ext>
              </a:extLst>
            </p:cNvPr>
            <p:cNvSpPr/>
            <p:nvPr/>
          </p:nvSpPr>
          <p:spPr bwMode="auto">
            <a:xfrm>
              <a:off x="985222" y="3338787"/>
              <a:ext cx="82550" cy="515938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2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传统的继承方式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6057EB-986E-4C60-A225-2DEAA890246C}"/>
              </a:ext>
            </a:extLst>
          </p:cNvPr>
          <p:cNvSpPr txBox="1"/>
          <p:nvPr/>
        </p:nvSpPr>
        <p:spPr>
          <a:xfrm>
            <a:off x="1054645" y="1053530"/>
            <a:ext cx="10297145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在基于构造函数创建对象时，代码应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写在替换原型对象之后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，否则创建的对象仍然会继承原来的原型对象，示例代码如下。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FE00AA-256C-4795-B0FF-3B3886052A8E}"/>
              </a:ext>
            </a:extLst>
          </p:cNvPr>
          <p:cNvSpPr txBox="1"/>
          <p:nvPr/>
        </p:nvSpPr>
        <p:spPr>
          <a:xfrm>
            <a:off x="2531750" y="2205658"/>
            <a:ext cx="6984776" cy="399340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Person() {}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Person.prototype.sayHello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function () {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原来的对象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};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p1 = new Person();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Person.prototype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{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sayHello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: function (){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替换后的</a:t>
            </a:r>
            <a:r>
              <a:rPr lang="zh-CN" altLang="en-US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};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p2 = new Person();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p1.sayHello();	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输出结果：原来的对象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p2.sayHello();	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输出结果：替换后的对象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52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传统的继承方式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6057EB-986E-4C60-A225-2DEAA890246C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create()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ES5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中的一种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继承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实现方式，其使用方法如下。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7281DF-8A99-44AD-BCAB-98ED725DC02B}"/>
              </a:ext>
            </a:extLst>
          </p:cNvPr>
          <p:cNvSpPr txBox="1"/>
          <p:nvPr/>
        </p:nvSpPr>
        <p:spPr>
          <a:xfrm>
            <a:off x="1477458" y="1909488"/>
            <a:ext cx="9289032" cy="302114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obj =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sayHello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: function ()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我是一个带有</a:t>
            </a:r>
            <a:r>
              <a:rPr lang="en-US" altLang="zh-CN" sz="18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sayHello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newObj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Object.create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(obj);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newObj.sayHello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输出结果：我是一个带有</a:t>
            </a:r>
            <a:r>
              <a:rPr lang="en-US" altLang="zh-CN" sz="18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sayHello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的对象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57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传统的继承方式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6057EB-986E-4C60-A225-2DEAA890246C}"/>
              </a:ext>
            </a:extLst>
          </p:cNvPr>
          <p:cNvSpPr txBox="1"/>
          <p:nvPr/>
        </p:nvSpPr>
        <p:spPr>
          <a:xfrm>
            <a:off x="1054645" y="1053530"/>
            <a:ext cx="102971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混入继承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就是将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一个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对象的成员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加入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另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一个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对象中，实现对象功能的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扩展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。实现混入继承最简单的方法就是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将一个对象的成员赋值给另一个对象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具体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示例如下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612965-6E85-48D9-90E2-35FB9B262A8E}"/>
              </a:ext>
            </a:extLst>
          </p:cNvPr>
          <p:cNvSpPr txBox="1"/>
          <p:nvPr/>
        </p:nvSpPr>
        <p:spPr>
          <a:xfrm>
            <a:off x="2262190" y="2349674"/>
            <a:ext cx="7560840" cy="321504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o1 = {};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o2 =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en-US" altLang="zh-CN" sz="18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sayHello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: function ()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console.log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('Hello');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}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o1.sayHello = o2.sayHello;	// o1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继承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o2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sayHello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o1.sayHello();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Hello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67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成员查找机制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，能够说出成员查找的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顺序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成员查找机制</a:t>
            </a:r>
          </a:p>
        </p:txBody>
      </p:sp>
    </p:spTree>
    <p:extLst>
      <p:ext uri="{BB962C8B-B14F-4D97-AF65-F5344CB8AC3E}">
        <p14:creationId xmlns:p14="http://schemas.microsoft.com/office/powerpoint/2010/main" val="33140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12.3.3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成员查找机制</a:t>
            </a:r>
          </a:p>
        </p:txBody>
      </p:sp>
      <p:sp>
        <p:nvSpPr>
          <p:cNvPr id="11" name="矩形: 对角圆角 10">
            <a:extLst>
              <a:ext uri="{FF2B5EF4-FFF2-40B4-BE49-F238E27FC236}">
                <a16:creationId xmlns:a16="http://schemas.microsoft.com/office/drawing/2014/main" id="{CE0A6C33-84E3-4445-9E55-4974F3518552}"/>
              </a:ext>
            </a:extLst>
          </p:cNvPr>
          <p:cNvSpPr/>
          <p:nvPr/>
        </p:nvSpPr>
        <p:spPr>
          <a:xfrm>
            <a:off x="1953806" y="1701601"/>
            <a:ext cx="8280920" cy="3672409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FACCD3D-508E-44DA-B1DD-7F443471F70C}"/>
              </a:ext>
            </a:extLst>
          </p:cNvPr>
          <p:cNvSpPr/>
          <p:nvPr/>
        </p:nvSpPr>
        <p:spPr>
          <a:xfrm>
            <a:off x="4114046" y="1413570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查找顺序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9873B6-C5CF-443A-97B4-82EA3DA92EFF}"/>
              </a:ext>
            </a:extLst>
          </p:cNvPr>
          <p:cNvSpPr txBox="1"/>
          <p:nvPr/>
        </p:nvSpPr>
        <p:spPr>
          <a:xfrm>
            <a:off x="2382094" y="2421682"/>
            <a:ext cx="7560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当访问一个实例对象的成员时，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首先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会判断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是否拥有这个成员，如果有，就直接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使用；如果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没有，将会在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中搜索这个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成员。如果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原型对象中有这个成员，就使用该成员，否则继续在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查找。按照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这个顺序一直找到最后都没有找到，则返回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undefined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65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E068D80-0BAB-488A-B201-CB97EA84820D}"/>
              </a:ext>
            </a:extLst>
          </p:cNvPr>
          <p:cNvGrpSpPr/>
          <p:nvPr/>
        </p:nvGrpSpPr>
        <p:grpSpPr bwMode="auto">
          <a:xfrm>
            <a:off x="4899444" y="1823389"/>
            <a:ext cx="5660257" cy="3982669"/>
            <a:chOff x="3403597" y="2421469"/>
            <a:chExt cx="5382889" cy="3187285"/>
          </a:xfrm>
        </p:grpSpPr>
        <p:sp>
          <p:nvSpPr>
            <p:cNvPr id="17" name="圆角矩形标注 11">
              <a:extLst>
                <a:ext uri="{FF2B5EF4-FFF2-40B4-BE49-F238E27FC236}">
                  <a16:creationId xmlns:a16="http://schemas.microsoft.com/office/drawing/2014/main" id="{87887335-2DC4-49D5-A656-14296E0F1C8E}"/>
                </a:ext>
              </a:extLst>
            </p:cNvPr>
            <p:cNvSpPr/>
            <p:nvPr/>
          </p:nvSpPr>
          <p:spPr bwMode="auto">
            <a:xfrm rot="5400000">
              <a:off x="4501399" y="1323667"/>
              <a:ext cx="3187285" cy="5382889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FBE46A4B-E3F1-4C32-91AA-C99F5ABE0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AF4BBD85-2B96-4B55-B204-4826C9D8D5DC}"/>
              </a:ext>
            </a:extLst>
          </p:cNvPr>
          <p:cNvSpPr txBox="1"/>
          <p:nvPr/>
        </p:nvSpPr>
        <p:spPr>
          <a:xfrm>
            <a:off x="5234373" y="2136781"/>
            <a:ext cx="5181313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实例对象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有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也有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，这就形成了一个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链式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结构，简称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原型链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。接下来我们将从以下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个方面学习原型链的相关知识。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40000"/>
              </a:lnSpc>
            </a:pPr>
            <a:endParaRPr lang="en-US" altLang="zh-CN" sz="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访问对象的原型对象</a:t>
            </a:r>
            <a:endParaRPr lang="en-US" altLang="zh-CN" sz="1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endParaRPr lang="en-US" altLang="zh-CN" sz="3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访问对象的构造函数</a:t>
            </a:r>
            <a:endParaRPr lang="en-US" altLang="zh-CN" sz="1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endParaRPr lang="en-US" altLang="zh-CN" sz="3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访问原型对象的原型对象</a:t>
            </a:r>
            <a:endParaRPr lang="en-US" altLang="zh-CN" sz="1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endParaRPr lang="en-US" altLang="zh-CN" sz="3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绘制原型链结构</a:t>
            </a: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8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访问对象的原型对象</a:t>
            </a: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，能够访问指定对象的原型对象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32803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9EE6B2E-5E95-4925-8EE7-03272B2A4BA2}"/>
              </a:ext>
            </a:extLst>
          </p:cNvPr>
          <p:cNvGrpSpPr/>
          <p:nvPr/>
        </p:nvGrpSpPr>
        <p:grpSpPr bwMode="auto">
          <a:xfrm>
            <a:off x="4899445" y="2205658"/>
            <a:ext cx="4984026" cy="2880320"/>
            <a:chOff x="3403598" y="2421472"/>
            <a:chExt cx="4739795" cy="2305088"/>
          </a:xfrm>
        </p:grpSpPr>
        <p:sp>
          <p:nvSpPr>
            <p:cNvPr id="11" name="圆角矩形标注 11">
              <a:extLst>
                <a:ext uri="{FF2B5EF4-FFF2-40B4-BE49-F238E27FC236}">
                  <a16:creationId xmlns:a16="http://schemas.microsoft.com/office/drawing/2014/main" id="{476416FB-E1BA-425D-BCBE-17999A9527C8}"/>
                </a:ext>
              </a:extLst>
            </p:cNvPr>
            <p:cNvSpPr/>
            <p:nvPr/>
          </p:nvSpPr>
          <p:spPr bwMode="auto">
            <a:xfrm rot="5400000">
              <a:off x="4291944" y="1533126"/>
              <a:ext cx="2305088" cy="4081779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矩形 5">
              <a:extLst>
                <a:ext uri="{FF2B5EF4-FFF2-40B4-BE49-F238E27FC236}">
                  <a16:creationId xmlns:a16="http://schemas.microsoft.com/office/drawing/2014/main" id="{51F6DA63-5571-4885-8FDA-F7277D1C8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1D288450-96E9-449C-BCE5-1F48ABE395E6}"/>
              </a:ext>
            </a:extLst>
          </p:cNvPr>
          <p:cNvSpPr txBox="1"/>
          <p:nvPr/>
        </p:nvSpPr>
        <p:spPr>
          <a:xfrm>
            <a:off x="5169721" y="2709714"/>
            <a:ext cx="38778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中，每个对象都有一个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__proto__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属性，这个属性指向了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对象的原型对象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，且与构造函数的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prototype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属性指向的是同一个对象。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2B40ABD-3457-43AE-BD5A-DBD1E46ADF62}"/>
              </a:ext>
            </a:extLst>
          </p:cNvPr>
          <p:cNvSpPr txBox="1"/>
          <p:nvPr/>
        </p:nvSpPr>
        <p:spPr>
          <a:xfrm>
            <a:off x="1143690" y="266995"/>
            <a:ext cx="5671595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5671595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1054645" y="1189877"/>
            <a:ext cx="102971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利用对象的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__proto__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访问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BE50F3-FFC2-4C47-BB01-01129175B31C}"/>
              </a:ext>
            </a:extLst>
          </p:cNvPr>
          <p:cNvSpPr txBox="1"/>
          <p:nvPr/>
        </p:nvSpPr>
        <p:spPr>
          <a:xfrm>
            <a:off x="1647591" y="2053973"/>
            <a:ext cx="8877047" cy="166385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Person() { 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 = new Person();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p.__proto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p.__proto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 ===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Person.prototype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29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1054645" y="1113523"/>
            <a:ext cx="102971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利用对象的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__proto__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属性访问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，结果如下。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026" name="图片 1">
            <a:extLst>
              <a:ext uri="{FF2B5EF4-FFF2-40B4-BE49-F238E27FC236}">
                <a16:creationId xmlns:a16="http://schemas.microsoft.com/office/drawing/2014/main" id="{65D25785-65AF-4F1B-BC9A-91981101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14" y="2049627"/>
            <a:ext cx="4200492" cy="21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F37310-DD19-4F99-A8A4-A99E96C4C0E0}"/>
              </a:ext>
            </a:extLst>
          </p:cNvPr>
          <p:cNvSpPr txBox="1"/>
          <p:nvPr/>
        </p:nvSpPr>
        <p:spPr>
          <a:xfrm>
            <a:off x="1143690" y="266995"/>
            <a:ext cx="5671595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9306D3C-9F52-401B-9C5C-FC487218A515}"/>
              </a:ext>
            </a:extLst>
          </p:cNvPr>
          <p:cNvSpPr txBox="1"/>
          <p:nvPr/>
        </p:nvSpPr>
        <p:spPr>
          <a:xfrm>
            <a:off x="2350789" y="4941962"/>
            <a:ext cx="928903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__proto__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是一个非标准的属性，在实际开发中不推荐使用这个属性。</a:t>
            </a:r>
            <a:endParaRPr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矩形: 圆角 38">
            <a:extLst>
              <a:ext uri="{FF2B5EF4-FFF2-40B4-BE49-F238E27FC236}">
                <a16:creationId xmlns:a16="http://schemas.microsoft.com/office/drawing/2014/main" id="{67C83A7C-7D6F-4BDB-B121-E0F3184AF92D}"/>
              </a:ext>
            </a:extLst>
          </p:cNvPr>
          <p:cNvSpPr/>
          <p:nvPr/>
        </p:nvSpPr>
        <p:spPr>
          <a:xfrm>
            <a:off x="1747446" y="4817724"/>
            <a:ext cx="8414799" cy="7723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0" name="流程图: 资料带 9">
            <a:extLst>
              <a:ext uri="{FF2B5EF4-FFF2-40B4-BE49-F238E27FC236}">
                <a16:creationId xmlns:a16="http://schemas.microsoft.com/office/drawing/2014/main" id="{4D24D15E-ACFA-45A5-A041-FD3CA10573ED}"/>
              </a:ext>
            </a:extLst>
          </p:cNvPr>
          <p:cNvSpPr/>
          <p:nvPr/>
        </p:nvSpPr>
        <p:spPr>
          <a:xfrm>
            <a:off x="1548458" y="4581922"/>
            <a:ext cx="775053" cy="504056"/>
          </a:xfrm>
          <a:prstGeom prst="flowChartPunchedTape">
            <a:avLst/>
          </a:prstGeom>
          <a:solidFill>
            <a:srgbClr val="136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</a:p>
        </p:txBody>
      </p:sp>
    </p:spTree>
    <p:extLst>
      <p:ext uri="{BB962C8B-B14F-4D97-AF65-F5344CB8AC3E}">
        <p14:creationId xmlns:p14="http://schemas.microsoft.com/office/powerpoint/2010/main" val="280959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671292" y="572758"/>
            <a:ext cx="3911746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章节概述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Summary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35"/>
          <p:cNvSpPr txBox="1">
            <a:spLocks noChangeArrowheads="1"/>
          </p:cNvSpPr>
          <p:nvPr/>
        </p:nvSpPr>
        <p:spPr bwMode="auto">
          <a:xfrm>
            <a:off x="910630" y="2349674"/>
            <a:ext cx="10441160" cy="24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Oriented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计算机编程技术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发展到一定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阶段的产物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，它是软件开发的一种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编程思想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，目前已经应用到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数据库系统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交互式界面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应用结构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应用平台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分布式系统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网络管理结构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Computer Aided Design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，计算机辅助设计）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等各种领域。实际开发中，使用面向对象编程可以使项目的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结构更加清晰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，且代码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更易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。本章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将围绕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面向对象编程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进行讲解。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访问对象的构造函数</a:t>
            </a: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，能够访问指定对象的构造函数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1536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52395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5970CCA-273D-4FE3-8F94-8556208D56D9}"/>
              </a:ext>
            </a:extLst>
          </p:cNvPr>
          <p:cNvGrpSpPr/>
          <p:nvPr/>
        </p:nvGrpSpPr>
        <p:grpSpPr bwMode="auto">
          <a:xfrm>
            <a:off x="4899446" y="2061642"/>
            <a:ext cx="5372224" cy="3168352"/>
            <a:chOff x="3403599" y="2421469"/>
            <a:chExt cx="5108970" cy="2535597"/>
          </a:xfrm>
        </p:grpSpPr>
        <p:sp>
          <p:nvSpPr>
            <p:cNvPr id="9" name="圆角矩形标注 11">
              <a:extLst>
                <a:ext uri="{FF2B5EF4-FFF2-40B4-BE49-F238E27FC236}">
                  <a16:creationId xmlns:a16="http://schemas.microsoft.com/office/drawing/2014/main" id="{21EC8567-360F-48D8-9952-25C902D09233}"/>
                </a:ext>
              </a:extLst>
            </p:cNvPr>
            <p:cNvSpPr/>
            <p:nvPr/>
          </p:nvSpPr>
          <p:spPr bwMode="auto">
            <a:xfrm rot="5400000">
              <a:off x="4690285" y="1134783"/>
              <a:ext cx="2535597" cy="510897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1" name="矩形 5">
              <a:extLst>
                <a:ext uri="{FF2B5EF4-FFF2-40B4-BE49-F238E27FC236}">
                  <a16:creationId xmlns:a16="http://schemas.microsoft.com/office/drawing/2014/main" id="{613FAA90-1CF8-4904-A44C-5B0437BA8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9B9C1E56-ADEC-4E3A-AADC-00522E0FE4D8}"/>
              </a:ext>
            </a:extLst>
          </p:cNvPr>
          <p:cNvSpPr txBox="1"/>
          <p:nvPr/>
        </p:nvSpPr>
        <p:spPr>
          <a:xfrm>
            <a:off x="5197202" y="2493690"/>
            <a:ext cx="4872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在原型对象里有一个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constructor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属性，该属性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回构造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因为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实例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可以访问原型对象的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，所以实例对象也可以通过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constructor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属性访问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实例对象的构造函数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利用实例对象的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constructor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属性访问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对象的构造函数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BE50F3-FFC2-4C47-BB01-01129175B31C}"/>
              </a:ext>
            </a:extLst>
          </p:cNvPr>
          <p:cNvSpPr txBox="1"/>
          <p:nvPr/>
        </p:nvSpPr>
        <p:spPr>
          <a:xfrm>
            <a:off x="2799719" y="1917626"/>
            <a:ext cx="6103799" cy="260565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Person() { }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 = new Person();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通过原型对象访问构造函数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Person.prototype.constructor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通过实例对象访问构造函数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p.constructor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D09D8E-00CC-4088-AE86-BAECA5BDD3B1}"/>
              </a:ext>
            </a:extLst>
          </p:cNvPr>
          <p:cNvSpPr txBox="1"/>
          <p:nvPr/>
        </p:nvSpPr>
        <p:spPr>
          <a:xfrm>
            <a:off x="1143690" y="266995"/>
            <a:ext cx="52395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41048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利用实例对象的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constructor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属性访问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对象的构造函数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，结果如下。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050" name="图片 1">
            <a:extLst>
              <a:ext uri="{FF2B5EF4-FFF2-40B4-BE49-F238E27FC236}">
                <a16:creationId xmlns:a16="http://schemas.microsoft.com/office/drawing/2014/main" id="{BBD2C436-F4FC-47DF-9F14-788E73F4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8" y="1833603"/>
            <a:ext cx="4263477" cy="229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40DAE4-B61B-44DD-ACE9-8B35AA681478}"/>
              </a:ext>
            </a:extLst>
          </p:cNvPr>
          <p:cNvSpPr txBox="1"/>
          <p:nvPr/>
        </p:nvSpPr>
        <p:spPr>
          <a:xfrm>
            <a:off x="1143690" y="266995"/>
            <a:ext cx="52395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2059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1054645" y="1053530"/>
            <a:ext cx="10297145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如果将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修改为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另一个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不同的对象，就无法使用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constructor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属性访问原来的构造函数了，示例代码如下。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D2BEC5-10DB-4660-A744-0D808D87F01C}"/>
              </a:ext>
            </a:extLst>
          </p:cNvPr>
          <p:cNvSpPr txBox="1"/>
          <p:nvPr/>
        </p:nvSpPr>
        <p:spPr>
          <a:xfrm>
            <a:off x="2982270" y="2349674"/>
            <a:ext cx="5705224" cy="282724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Person() { 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Person.prototype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class: '102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班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 = new Person();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p.constructor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=== Person);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p.constructor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5A6EF7-C14F-4CB4-83E2-B2D3A5DDF4A8}"/>
              </a:ext>
            </a:extLst>
          </p:cNvPr>
          <p:cNvSpPr txBox="1"/>
          <p:nvPr/>
        </p:nvSpPr>
        <p:spPr>
          <a:xfrm>
            <a:off x="1143690" y="266995"/>
            <a:ext cx="52395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9374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1054645" y="1053530"/>
            <a:ext cx="102971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修改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后的访问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074" name="图片 1">
            <a:extLst>
              <a:ext uri="{FF2B5EF4-FFF2-40B4-BE49-F238E27FC236}">
                <a16:creationId xmlns:a16="http://schemas.microsoft.com/office/drawing/2014/main" id="{895A5ACE-856E-4895-969C-4C954E0F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72" y="1992280"/>
            <a:ext cx="4235050" cy="209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DC6527-CADD-421F-BE5A-D0A2B8533257}"/>
              </a:ext>
            </a:extLst>
          </p:cNvPr>
          <p:cNvSpPr txBox="1"/>
          <p:nvPr/>
        </p:nvSpPr>
        <p:spPr>
          <a:xfrm>
            <a:off x="1143690" y="266995"/>
            <a:ext cx="52395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11428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1054645" y="1053530"/>
            <a:ext cx="102971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如果希望在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改变原型对象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的同时，依然能够使用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constructor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属性获取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原始的构造函数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，我们可以在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新的原型对象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constructor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属性手动指向原始的构造函数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D2BEC5-10DB-4660-A744-0D808D87F01C}"/>
              </a:ext>
            </a:extLst>
          </p:cNvPr>
          <p:cNvSpPr txBox="1"/>
          <p:nvPr/>
        </p:nvSpPr>
        <p:spPr>
          <a:xfrm>
            <a:off x="3251830" y="2349674"/>
            <a:ext cx="5705224" cy="321504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Person() { 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Person.prototype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{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constructor: Person,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class: '102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班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p = new Person();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p.constructor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=== Person);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p.constructor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EE33CD-3E7D-448E-8C31-9D07B6A8A7B5}"/>
              </a:ext>
            </a:extLst>
          </p:cNvPr>
          <p:cNvSpPr txBox="1"/>
          <p:nvPr/>
        </p:nvSpPr>
        <p:spPr>
          <a:xfrm>
            <a:off x="1143690" y="266995"/>
            <a:ext cx="52395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41554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1054645" y="1053530"/>
            <a:ext cx="102971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修改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构造函数的原型对象后手动指回原始构造函数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的访问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4098" name="图片 1">
            <a:extLst>
              <a:ext uri="{FF2B5EF4-FFF2-40B4-BE49-F238E27FC236}">
                <a16:creationId xmlns:a16="http://schemas.microsoft.com/office/drawing/2014/main" id="{3AF06700-24A2-471D-8D48-B3683795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72" y="1992280"/>
            <a:ext cx="4219142" cy="209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CF29D9-74F3-40C4-906D-D5F9D2EA006E}"/>
              </a:ext>
            </a:extLst>
          </p:cNvPr>
          <p:cNvSpPr txBox="1"/>
          <p:nvPr/>
        </p:nvSpPr>
        <p:spPr>
          <a:xfrm>
            <a:off x="1143690" y="266995"/>
            <a:ext cx="52395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30505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5E96B7-E85F-442C-B93F-9956D3F24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124" y="1998870"/>
            <a:ext cx="6647198" cy="26039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E0B14EA-5328-42F9-BE00-4E0E2BD285D3}"/>
              </a:ext>
            </a:extLst>
          </p:cNvPr>
          <p:cNvSpPr txBox="1"/>
          <p:nvPr/>
        </p:nvSpPr>
        <p:spPr>
          <a:xfrm>
            <a:off x="1143690" y="266995"/>
            <a:ext cx="523954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38516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访问原型对象的原型对象</a:t>
            </a: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，能够访问原型对象的原型对象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6112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19265" y="2299845"/>
            <a:ext cx="1192190" cy="613062"/>
            <a:chOff x="2215144" y="982844"/>
            <a:chExt cx="1244730" cy="842780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19265" y="3315444"/>
            <a:ext cx="1192190" cy="618406"/>
            <a:chOff x="2215144" y="2026500"/>
            <a:chExt cx="1244730" cy="850129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2026500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9265" y="4327437"/>
            <a:ext cx="1192190" cy="614525"/>
            <a:chOff x="2215144" y="3084852"/>
            <a:chExt cx="1244730" cy="844793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4817" y="2277666"/>
            <a:ext cx="5142331" cy="613062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344580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面向对象概述</a:t>
              </a: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24817" y="3298618"/>
            <a:ext cx="5142331" cy="613062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33212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类与对象</a:t>
              </a: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024817" y="4305784"/>
            <a:ext cx="5142331" cy="613062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原型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8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574360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39D2566-F67F-486B-AE50-1E9B53579F95}"/>
              </a:ext>
            </a:extLst>
          </p:cNvPr>
          <p:cNvGrpSpPr/>
          <p:nvPr/>
        </p:nvGrpSpPr>
        <p:grpSpPr bwMode="auto">
          <a:xfrm>
            <a:off x="4899446" y="2349674"/>
            <a:ext cx="5300215" cy="2326486"/>
            <a:chOff x="3403599" y="2651977"/>
            <a:chExt cx="5040490" cy="1861861"/>
          </a:xfrm>
        </p:grpSpPr>
        <p:sp>
          <p:nvSpPr>
            <p:cNvPr id="7" name="圆角矩形标注 11">
              <a:extLst>
                <a:ext uri="{FF2B5EF4-FFF2-40B4-BE49-F238E27FC236}">
                  <a16:creationId xmlns:a16="http://schemas.microsoft.com/office/drawing/2014/main" id="{02713E95-854C-42E8-AE1B-D654AB6D217B}"/>
                </a:ext>
              </a:extLst>
            </p:cNvPr>
            <p:cNvSpPr/>
            <p:nvPr/>
          </p:nvSpPr>
          <p:spPr bwMode="auto">
            <a:xfrm rot="5400000">
              <a:off x="4992913" y="1062663"/>
              <a:ext cx="1861861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9" name="矩形 5">
              <a:extLst>
                <a:ext uri="{FF2B5EF4-FFF2-40B4-BE49-F238E27FC236}">
                  <a16:creationId xmlns:a16="http://schemas.microsoft.com/office/drawing/2014/main" id="{DB16A43E-8981-4899-88E7-CB4074C5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4D6DC38-E6BA-45C9-A168-668F3A35D3C5}"/>
              </a:ext>
            </a:extLst>
          </p:cNvPr>
          <p:cNvSpPr txBox="1"/>
          <p:nvPr/>
        </p:nvSpPr>
        <p:spPr>
          <a:xfrm>
            <a:off x="5162365" y="2788652"/>
            <a:ext cx="4872929" cy="15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也是一个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，通过原型对象的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__proto__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属性可以访问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982638" y="1134535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通过原型对象的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__proto__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属性访问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BE50F3-FFC2-4C47-BB01-01129175B31C}"/>
              </a:ext>
            </a:extLst>
          </p:cNvPr>
          <p:cNvSpPr txBox="1"/>
          <p:nvPr/>
        </p:nvSpPr>
        <p:spPr>
          <a:xfrm>
            <a:off x="2223656" y="1998631"/>
            <a:ext cx="7327935" cy="135915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Person() { }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Person.prototype.__proto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Person.prototype.__proto__.constructor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E8071F-BF3A-4329-9C53-2D7913B10AFD}"/>
              </a:ext>
            </a:extLst>
          </p:cNvPr>
          <p:cNvSpPr txBox="1"/>
          <p:nvPr/>
        </p:nvSpPr>
        <p:spPr>
          <a:xfrm>
            <a:off x="1143690" y="266995"/>
            <a:ext cx="574360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11425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978445" y="1129730"/>
            <a:ext cx="102971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通过原型对象的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__proto__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属性访问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结果如下。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5122" name="图片 1">
            <a:extLst>
              <a:ext uri="{FF2B5EF4-FFF2-40B4-BE49-F238E27FC236}">
                <a16:creationId xmlns:a16="http://schemas.microsoft.com/office/drawing/2014/main" id="{85EBBB7C-9A81-440E-9557-6A77080B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90" y="2007319"/>
            <a:ext cx="5960215" cy="32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9AA4842-6ADA-4E1E-8ADA-4F582AF15DE7}"/>
              </a:ext>
            </a:extLst>
          </p:cNvPr>
          <p:cNvSpPr txBox="1"/>
          <p:nvPr/>
        </p:nvSpPr>
        <p:spPr>
          <a:xfrm>
            <a:off x="1143690" y="266995"/>
            <a:ext cx="574360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15275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1054645" y="1172361"/>
            <a:ext cx="102971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实际上，通过原型对象的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__proto__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属性访问到的对象是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Object()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，这个对象是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所有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实例对象的原型对象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，可通过如下示例代码进行验证。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D2BEC5-10DB-4660-A744-0D808D87F01C}"/>
              </a:ext>
            </a:extLst>
          </p:cNvPr>
          <p:cNvSpPr txBox="1"/>
          <p:nvPr/>
        </p:nvSpPr>
        <p:spPr>
          <a:xfrm>
            <a:off x="1185830" y="2493690"/>
            <a:ext cx="10165960" cy="166507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Person() { 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Person.prototype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.__proto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 ===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Object.prototype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 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40000"/>
              </a:lnSpc>
            </a:pPr>
            <a:r>
              <a:rPr lang="en-US" altLang="zh-CN" sz="18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 = new Object();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.__proto__ ===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Object.prototype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 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	    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4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B2D165-8DAC-4FB8-B53C-421001C521FF}"/>
              </a:ext>
            </a:extLst>
          </p:cNvPr>
          <p:cNvSpPr txBox="1"/>
          <p:nvPr/>
        </p:nvSpPr>
        <p:spPr>
          <a:xfrm>
            <a:off x="1143690" y="266995"/>
            <a:ext cx="574360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6E7D61-E1FF-4EC8-8B09-6A901AF58AC0}"/>
              </a:ext>
            </a:extLst>
          </p:cNvPr>
          <p:cNvSpPr txBox="1"/>
          <p:nvPr/>
        </p:nvSpPr>
        <p:spPr>
          <a:xfrm>
            <a:off x="1116132" y="4494317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如果继续访问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Object.prototype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，则结果为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BE50F3-FFC2-4C47-BB01-01129175B31C}"/>
              </a:ext>
            </a:extLst>
          </p:cNvPr>
          <p:cNvSpPr txBox="1"/>
          <p:nvPr/>
        </p:nvSpPr>
        <p:spPr>
          <a:xfrm>
            <a:off x="1195876" y="5340163"/>
            <a:ext cx="10155914" cy="53091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Object.prototype.__proto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__);   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	   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94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175785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绘制原型链结构</a:t>
            </a: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，能够正确绘制原型链的结构</a:t>
            </a:r>
            <a:endParaRPr lang="zh-CN" altLang="en-US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42879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对角圆角 11">
            <a:extLst>
              <a:ext uri="{FF2B5EF4-FFF2-40B4-BE49-F238E27FC236}">
                <a16:creationId xmlns:a16="http://schemas.microsoft.com/office/drawing/2014/main" id="{0D90CB5D-4684-44A2-A6F2-89BB2320DB0B}"/>
              </a:ext>
            </a:extLst>
          </p:cNvPr>
          <p:cNvSpPr/>
          <p:nvPr/>
        </p:nvSpPr>
        <p:spPr>
          <a:xfrm>
            <a:off x="1414686" y="1557585"/>
            <a:ext cx="9185556" cy="4464497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C77C7E5-30AF-4067-9E7B-7CCBE4856918}"/>
              </a:ext>
            </a:extLst>
          </p:cNvPr>
          <p:cNvSpPr/>
          <p:nvPr/>
        </p:nvSpPr>
        <p:spPr>
          <a:xfrm>
            <a:off x="4110450" y="1269554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原型链的结构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179FDA-4A31-462E-8E4C-A7981DE43E8B}"/>
              </a:ext>
            </a:extLst>
          </p:cNvPr>
          <p:cNvSpPr txBox="1"/>
          <p:nvPr/>
        </p:nvSpPr>
        <p:spPr>
          <a:xfrm>
            <a:off x="2134766" y="2023097"/>
            <a:ext cx="80317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通过前面的分析，我们可以将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原型链的结构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总结为以下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每个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都有一个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prototype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属性指向原型对象。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Clr>
                <a:srgbClr val="595959"/>
              </a:buClr>
              <a:buFont typeface="+mj-lt"/>
              <a:buAutoNum type="arabicPeriod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constructor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属性指回构造函数。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通过构造函数创建的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__proto__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属性可以访问原型对象。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Clr>
                <a:srgbClr val="595959"/>
              </a:buClr>
              <a:buFont typeface="+mj-lt"/>
              <a:buAutoNum type="arabicPeriod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可以通过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__proto__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属性访问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，即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，再继续访问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__proto__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null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272449E-BA6B-4822-85DC-B069900FDC98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28112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5C973DE-B169-440C-BC9E-484BBFBE7094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原型链的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结构图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11F78E-B655-438E-8570-DE7D0F7E2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846" y="1553154"/>
            <a:ext cx="6480720" cy="40417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6003523-F348-4F37-813E-F08EAF8E00E5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</p:spTree>
    <p:extLst>
      <p:ext uri="{BB962C8B-B14F-4D97-AF65-F5344CB8AC3E}">
        <p14:creationId xmlns:p14="http://schemas.microsoft.com/office/powerpoint/2010/main" val="6539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AD9CDD-EF4E-493A-AD61-E6D6350744EE}"/>
              </a:ext>
            </a:extLst>
          </p:cNvPr>
          <p:cNvSpPr txBox="1"/>
          <p:nvPr/>
        </p:nvSpPr>
        <p:spPr>
          <a:xfrm>
            <a:off x="982639" y="2133650"/>
            <a:ext cx="10513167" cy="174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中，函数也属于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类型，它也可以拥有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。那么函数也可以通过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constructor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属性访问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实际上，函数的构造函数是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函数的构造函数是它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本身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8D2A076-8BD3-417E-8FE7-DF26BCEC4FAC}"/>
              </a:ext>
            </a:extLst>
          </p:cNvPr>
          <p:cNvSpPr/>
          <p:nvPr/>
        </p:nvSpPr>
        <p:spPr>
          <a:xfrm>
            <a:off x="2181898" y="1262275"/>
            <a:ext cx="3470141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6D44EAF-9381-4669-9270-F13E61EDB94E}"/>
              </a:ext>
            </a:extLst>
          </p:cNvPr>
          <p:cNvSpPr txBox="1"/>
          <p:nvPr/>
        </p:nvSpPr>
        <p:spPr>
          <a:xfrm>
            <a:off x="2291860" y="1413570"/>
            <a:ext cx="3355880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多学一招：函数的构造函数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1361B07-7C9E-4776-90FE-F1D9587B1910}"/>
              </a:ext>
            </a:extLst>
          </p:cNvPr>
          <p:cNvSpPr/>
          <p:nvPr/>
        </p:nvSpPr>
        <p:spPr>
          <a:xfrm>
            <a:off x="5752342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FD73AFA-A45D-4CDD-B193-F449192CEAB8}"/>
              </a:ext>
            </a:extLst>
          </p:cNvPr>
          <p:cNvSpPr/>
          <p:nvPr/>
        </p:nvSpPr>
        <p:spPr>
          <a:xfrm>
            <a:off x="5940071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形 18" descr="讲故事">
            <a:extLst>
              <a:ext uri="{FF2B5EF4-FFF2-40B4-BE49-F238E27FC236}">
                <a16:creationId xmlns:a16="http://schemas.microsoft.com/office/drawing/2014/main" id="{7830B6F8-0398-439A-9B00-1B805E153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AD9CDD-EF4E-493A-AD61-E6D6350744EE}"/>
              </a:ext>
            </a:extLst>
          </p:cNvPr>
          <p:cNvSpPr txBox="1"/>
          <p:nvPr/>
        </p:nvSpPr>
        <p:spPr>
          <a:xfrm>
            <a:off x="982639" y="2133650"/>
            <a:ext cx="1051316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通过代码演示如何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访问函数的构造函数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，示例代码如下。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8D2A076-8BD3-417E-8FE7-DF26BCEC4FAC}"/>
              </a:ext>
            </a:extLst>
          </p:cNvPr>
          <p:cNvSpPr/>
          <p:nvPr/>
        </p:nvSpPr>
        <p:spPr>
          <a:xfrm>
            <a:off x="2181898" y="1262275"/>
            <a:ext cx="3470141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6D44EAF-9381-4669-9270-F13E61EDB94E}"/>
              </a:ext>
            </a:extLst>
          </p:cNvPr>
          <p:cNvSpPr txBox="1"/>
          <p:nvPr/>
        </p:nvSpPr>
        <p:spPr>
          <a:xfrm>
            <a:off x="2291860" y="1413570"/>
            <a:ext cx="3355880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多学一招：函数的构造函数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1361B07-7C9E-4776-90FE-F1D9587B1910}"/>
              </a:ext>
            </a:extLst>
          </p:cNvPr>
          <p:cNvSpPr/>
          <p:nvPr/>
        </p:nvSpPr>
        <p:spPr>
          <a:xfrm>
            <a:off x="5752342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FD73AFA-A45D-4CDD-B193-F449192CEAB8}"/>
              </a:ext>
            </a:extLst>
          </p:cNvPr>
          <p:cNvSpPr/>
          <p:nvPr/>
        </p:nvSpPr>
        <p:spPr>
          <a:xfrm>
            <a:off x="5940071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形 18" descr="讲故事">
            <a:extLst>
              <a:ext uri="{FF2B5EF4-FFF2-40B4-BE49-F238E27FC236}">
                <a16:creationId xmlns:a16="http://schemas.microsoft.com/office/drawing/2014/main" id="{7830B6F8-0398-439A-9B00-1B805E153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DB5F259-EDDB-44C2-996C-BB1FF60FF842}"/>
              </a:ext>
            </a:extLst>
          </p:cNvPr>
          <p:cNvSpPr txBox="1"/>
          <p:nvPr/>
        </p:nvSpPr>
        <p:spPr>
          <a:xfrm>
            <a:off x="3266022" y="2942108"/>
            <a:ext cx="5421472" cy="121373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Person() { }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Person.constructor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Function.constructor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);</a:t>
            </a: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C6BA530B-9628-4AD7-B4B2-C35FDD4B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86" y="4464672"/>
            <a:ext cx="5421472" cy="178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42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8D2A076-8BD3-417E-8FE7-DF26BCEC4FAC}"/>
              </a:ext>
            </a:extLst>
          </p:cNvPr>
          <p:cNvSpPr/>
          <p:nvPr/>
        </p:nvSpPr>
        <p:spPr>
          <a:xfrm>
            <a:off x="2181898" y="1262275"/>
            <a:ext cx="3470141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6D44EAF-9381-4669-9270-F13E61EDB94E}"/>
              </a:ext>
            </a:extLst>
          </p:cNvPr>
          <p:cNvSpPr txBox="1"/>
          <p:nvPr/>
        </p:nvSpPr>
        <p:spPr>
          <a:xfrm>
            <a:off x="2291860" y="1413570"/>
            <a:ext cx="3355880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多学一招：函数的构造函数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1361B07-7C9E-4776-90FE-F1D9587B1910}"/>
              </a:ext>
            </a:extLst>
          </p:cNvPr>
          <p:cNvSpPr/>
          <p:nvPr/>
        </p:nvSpPr>
        <p:spPr>
          <a:xfrm>
            <a:off x="5752342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FD73AFA-A45D-4CDD-B193-F449192CEAB8}"/>
              </a:ext>
            </a:extLst>
          </p:cNvPr>
          <p:cNvSpPr/>
          <p:nvPr/>
        </p:nvSpPr>
        <p:spPr>
          <a:xfrm>
            <a:off x="5940071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形 18" descr="讲故事">
            <a:extLst>
              <a:ext uri="{FF2B5EF4-FFF2-40B4-BE49-F238E27FC236}">
                <a16:creationId xmlns:a16="http://schemas.microsoft.com/office/drawing/2014/main" id="{7830B6F8-0398-439A-9B00-1B805E153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C3F9D45-2561-49B5-B3FD-46C73BF0ADB1}"/>
              </a:ext>
            </a:extLst>
          </p:cNvPr>
          <p:cNvSpPr txBox="1"/>
          <p:nvPr/>
        </p:nvSpPr>
        <p:spPr>
          <a:xfrm>
            <a:off x="982639" y="2133650"/>
            <a:ext cx="105131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实例化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可以创建函数，语法格式如下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5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Function()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构造函数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的使用示例如下。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DD4C25-79EC-45DC-8FBA-77DA3A2E6C48}"/>
              </a:ext>
            </a:extLst>
          </p:cNvPr>
          <p:cNvSpPr txBox="1"/>
          <p:nvPr/>
        </p:nvSpPr>
        <p:spPr>
          <a:xfrm>
            <a:off x="2387734" y="2942108"/>
            <a:ext cx="7005648" cy="51854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new Function('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参数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1', 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参数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2', ……'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参数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N', '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函数体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’)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；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1">
              <a:lnSpc>
                <a:spcPct val="140000"/>
              </a:lnSpc>
            </a:pPr>
            <a:endParaRPr lang="en-US" altLang="zh-CN" sz="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DD4C25-79EC-45DC-8FBA-77DA3A2E6C48}"/>
              </a:ext>
            </a:extLst>
          </p:cNvPr>
          <p:cNvSpPr txBox="1"/>
          <p:nvPr/>
        </p:nvSpPr>
        <p:spPr>
          <a:xfrm>
            <a:off x="1143691" y="4509914"/>
            <a:ext cx="9127979" cy="86793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8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fn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 new Function('a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b',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console.log(a + b)');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fn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(10, 20);			// 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30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78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19265" y="2299845"/>
            <a:ext cx="1192190" cy="613062"/>
            <a:chOff x="2215144" y="982844"/>
            <a:chExt cx="1244730" cy="842780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19265" y="3315444"/>
            <a:ext cx="1192190" cy="618406"/>
            <a:chOff x="2215144" y="2026500"/>
            <a:chExt cx="1244730" cy="850129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2026500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9265" y="4327437"/>
            <a:ext cx="1192190" cy="614525"/>
            <a:chOff x="2215144" y="3084852"/>
            <a:chExt cx="1244730" cy="844793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4817" y="2277666"/>
            <a:ext cx="5142331" cy="613062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344580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this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的指向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24817" y="3298618"/>
            <a:ext cx="5142331" cy="613062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332129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错误处理</a:t>
              </a: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024817" y="4305784"/>
            <a:ext cx="5142331" cy="613062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动手实践：网页版</a:t>
              </a:r>
              <a:r>
                <a:rPr lang="en-US" altLang="zh-CN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2048</a:t>
              </a:r>
              <a:r>
                <a:rPr lang="zh-CN" altLang="en-US" sz="20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游戏</a:t>
              </a:r>
              <a:endPara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2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8D2A076-8BD3-417E-8FE7-DF26BCEC4FAC}"/>
              </a:ext>
            </a:extLst>
          </p:cNvPr>
          <p:cNvSpPr/>
          <p:nvPr/>
        </p:nvSpPr>
        <p:spPr>
          <a:xfrm>
            <a:off x="2181898" y="1262275"/>
            <a:ext cx="3470141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6D44EAF-9381-4669-9270-F13E61EDB94E}"/>
              </a:ext>
            </a:extLst>
          </p:cNvPr>
          <p:cNvSpPr txBox="1"/>
          <p:nvPr/>
        </p:nvSpPr>
        <p:spPr>
          <a:xfrm>
            <a:off x="2291860" y="1413570"/>
            <a:ext cx="3355880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多学一招：函数的构造函数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1361B07-7C9E-4776-90FE-F1D9587B1910}"/>
              </a:ext>
            </a:extLst>
          </p:cNvPr>
          <p:cNvSpPr/>
          <p:nvPr/>
        </p:nvSpPr>
        <p:spPr>
          <a:xfrm>
            <a:off x="5752342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FD73AFA-A45D-4CDD-B193-F449192CEAB8}"/>
              </a:ext>
            </a:extLst>
          </p:cNvPr>
          <p:cNvSpPr/>
          <p:nvPr/>
        </p:nvSpPr>
        <p:spPr>
          <a:xfrm>
            <a:off x="5940071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形 18" descr="讲故事">
            <a:extLst>
              <a:ext uri="{FF2B5EF4-FFF2-40B4-BE49-F238E27FC236}">
                <a16:creationId xmlns:a16="http://schemas.microsoft.com/office/drawing/2014/main" id="{7830B6F8-0398-439A-9B00-1B805E153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C3F9D45-2561-49B5-B3FD-46C73BF0ADB1}"/>
              </a:ext>
            </a:extLst>
          </p:cNvPr>
          <p:cNvSpPr txBox="1"/>
          <p:nvPr/>
        </p:nvSpPr>
        <p:spPr>
          <a:xfrm>
            <a:off x="982639" y="2133650"/>
            <a:ext cx="10513167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也可以通过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prototype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属性访问它的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，且该原型对象与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构造函数的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__proto__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属性指向的对象为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同一个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对象，通过如下代码可以进行验证。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DD4C25-79EC-45DC-8FBA-77DA3A2E6C48}"/>
              </a:ext>
            </a:extLst>
          </p:cNvPr>
          <p:cNvSpPr txBox="1"/>
          <p:nvPr/>
        </p:nvSpPr>
        <p:spPr>
          <a:xfrm>
            <a:off x="1098946" y="3503688"/>
            <a:ext cx="10081120" cy="51854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Function.prototype</a:t>
            </a:r>
            <a:r>
              <a:rPr lang="en-US" altLang="zh-CN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=== </a:t>
            </a:r>
            <a:r>
              <a:rPr lang="en-US" altLang="zh-CN" sz="1800" dirty="0" err="1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Object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.__proto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__);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40000"/>
              </a:lnSpc>
            </a:pPr>
            <a:endParaRPr lang="en-US" altLang="zh-CN" sz="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69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1" y="266995"/>
            <a:ext cx="4599884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12.3.4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原型链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8D2A076-8BD3-417E-8FE7-DF26BCEC4FAC}"/>
              </a:ext>
            </a:extLst>
          </p:cNvPr>
          <p:cNvSpPr/>
          <p:nvPr/>
        </p:nvSpPr>
        <p:spPr>
          <a:xfrm>
            <a:off x="2181898" y="1262275"/>
            <a:ext cx="3470141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6D44EAF-9381-4669-9270-F13E61EDB94E}"/>
              </a:ext>
            </a:extLst>
          </p:cNvPr>
          <p:cNvSpPr txBox="1"/>
          <p:nvPr/>
        </p:nvSpPr>
        <p:spPr>
          <a:xfrm>
            <a:off x="2291860" y="1413570"/>
            <a:ext cx="3355880" cy="400110"/>
          </a:xfrm>
          <a:prstGeom prst="rect">
            <a:avLst/>
          </a:prstGeom>
          <a:solidFill>
            <a:srgbClr val="1369B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多学一招：函数的构造函数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1361B07-7C9E-4776-90FE-F1D9587B1910}"/>
              </a:ext>
            </a:extLst>
          </p:cNvPr>
          <p:cNvSpPr/>
          <p:nvPr/>
        </p:nvSpPr>
        <p:spPr>
          <a:xfrm>
            <a:off x="5752342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FD73AFA-A45D-4CDD-B193-F449192CEAB8}"/>
              </a:ext>
            </a:extLst>
          </p:cNvPr>
          <p:cNvSpPr/>
          <p:nvPr/>
        </p:nvSpPr>
        <p:spPr>
          <a:xfrm>
            <a:off x="5940071" y="1262275"/>
            <a:ext cx="83127" cy="670560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形 18" descr="讲故事">
            <a:extLst>
              <a:ext uri="{FF2B5EF4-FFF2-40B4-BE49-F238E27FC236}">
                <a16:creationId xmlns:a16="http://schemas.microsoft.com/office/drawing/2014/main" id="{7830B6F8-0398-439A-9B00-1B805E153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639" y="1045642"/>
            <a:ext cx="936104" cy="9361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C3F9D45-2561-49B5-B3FD-46C73BF0ADB1}"/>
              </a:ext>
            </a:extLst>
          </p:cNvPr>
          <p:cNvSpPr txBox="1"/>
          <p:nvPr/>
        </p:nvSpPr>
        <p:spPr>
          <a:xfrm>
            <a:off x="982639" y="2133650"/>
            <a:ext cx="2952327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endParaRPr lang="en-US" altLang="zh-CN" sz="2000" dirty="0" smtClean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原型链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结构图：</a:t>
            </a:r>
            <a:endParaRPr lang="zh-CN" altLang="en-US" sz="20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804639-9D89-4AE4-A2BA-21DCA0171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633" y="1263441"/>
            <a:ext cx="6840760" cy="53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346" y="3645818"/>
            <a:ext cx="5751849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利用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原型对象扩展数组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方法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案例的开发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利用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原型对象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实现案例的需求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159102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12.3.5  【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利用原型对象扩展数组方法</a:t>
            </a:r>
          </a:p>
        </p:txBody>
      </p:sp>
    </p:spTree>
    <p:extLst>
      <p:ext uri="{BB962C8B-B14F-4D97-AF65-F5344CB8AC3E}">
        <p14:creationId xmlns:p14="http://schemas.microsoft.com/office/powerpoint/2010/main" val="37941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12.3.5  【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利用原型对象扩展数组方法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FBD4E1-611B-435B-8A5B-2B83512D7EC2}"/>
              </a:ext>
            </a:extLst>
          </p:cNvPr>
          <p:cNvSpPr txBox="1"/>
          <p:nvPr/>
        </p:nvSpPr>
        <p:spPr>
          <a:xfrm>
            <a:off x="1486694" y="2012949"/>
            <a:ext cx="964907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本案例将实现扩展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Array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的数组操作方法，为数组对象添加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sum()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方法，用于对数组元素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求和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EBB476B-BD2D-4768-88C4-CEC43BCB9194}"/>
              </a:ext>
            </a:extLst>
          </p:cNvPr>
          <p:cNvSpPr txBox="1"/>
          <p:nvPr/>
        </p:nvSpPr>
        <p:spPr>
          <a:xfrm>
            <a:off x="1270670" y="4348217"/>
            <a:ext cx="964907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成员查找机制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，当对象不存在某个属性或方法时，将会到该对象的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中进行查找，因此我们可以将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sum()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方法写在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Array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对象的原型对象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C5F5245-2332-47C3-AF86-31BA065E92E5}"/>
              </a:ext>
            </a:extLst>
          </p:cNvPr>
          <p:cNvSpPr txBox="1"/>
          <p:nvPr/>
        </p:nvSpPr>
        <p:spPr>
          <a:xfrm>
            <a:off x="1276672" y="3870228"/>
            <a:ext cx="2370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</a:t>
            </a:r>
            <a:r>
              <a:rPr lang="zh-CN" altLang="en-US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实现思路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如下：</a:t>
            </a:r>
          </a:p>
        </p:txBody>
      </p:sp>
      <p:sp>
        <p:nvSpPr>
          <p:cNvPr id="11" name="矩形: 对角圆角 9">
            <a:extLst>
              <a:ext uri="{FF2B5EF4-FFF2-40B4-BE49-F238E27FC236}">
                <a16:creationId xmlns:a16="http://schemas.microsoft.com/office/drawing/2014/main" id="{442DAA7F-9D06-4CCB-8667-2F7C9D11756F}"/>
              </a:ext>
            </a:extLst>
          </p:cNvPr>
          <p:cNvSpPr/>
          <p:nvPr/>
        </p:nvSpPr>
        <p:spPr>
          <a:xfrm>
            <a:off x="1198662" y="1557586"/>
            <a:ext cx="10177037" cy="1728192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D9FDCB6-B959-4A5B-A559-D1B8B42C6A7E}"/>
              </a:ext>
            </a:extLst>
          </p:cNvPr>
          <p:cNvSpPr/>
          <p:nvPr/>
        </p:nvSpPr>
        <p:spPr>
          <a:xfrm>
            <a:off x="4109835" y="1269554"/>
            <a:ext cx="328151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案例需求</a:t>
            </a:r>
          </a:p>
        </p:txBody>
      </p:sp>
    </p:spTree>
    <p:extLst>
      <p:ext uri="{BB962C8B-B14F-4D97-AF65-F5344CB8AC3E}">
        <p14:creationId xmlns:p14="http://schemas.microsoft.com/office/powerpoint/2010/main" val="24707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4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this</a:t>
            </a:r>
            <a:r>
              <a:rPr lang="zh-CN" altLang="en-US" sz="4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的指向</a:t>
            </a:r>
          </a:p>
        </p:txBody>
      </p:sp>
      <p:sp>
        <p:nvSpPr>
          <p:cNvPr id="2" name="TextBox 48"/>
          <p:cNvSpPr txBox="1"/>
          <p:nvPr/>
        </p:nvSpPr>
        <p:spPr>
          <a:xfrm>
            <a:off x="1270670" y="2809240"/>
            <a:ext cx="2091020" cy="1107996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</a:t>
            </a:r>
          </a:p>
        </p:txBody>
      </p:sp>
    </p:spTree>
    <p:extLst>
      <p:ext uri="{BB962C8B-B14F-4D97-AF65-F5344CB8AC3E}">
        <p14:creationId xmlns:p14="http://schemas.microsoft.com/office/powerpoint/2010/main" val="35166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  this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的指向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3122419-8DFE-48CC-AED2-792060A22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96" y="1629594"/>
            <a:ext cx="3715858" cy="400615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077CC21-4A01-4DA4-9568-9DE66E129DB6}"/>
              </a:ext>
            </a:extLst>
          </p:cNvPr>
          <p:cNvSpPr/>
          <p:nvPr/>
        </p:nvSpPr>
        <p:spPr>
          <a:xfrm>
            <a:off x="5041388" y="1989634"/>
            <a:ext cx="6094378" cy="3600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DE1E6AA-DD98-4426-B3F0-39A90386524D}"/>
              </a:ext>
            </a:extLst>
          </p:cNvPr>
          <p:cNvSpPr txBox="1"/>
          <p:nvPr/>
        </p:nvSpPr>
        <p:spPr>
          <a:xfrm>
            <a:off x="5429582" y="2637706"/>
            <a:ext cx="527413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中，函数有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调用的方式，如直接通过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调用、作为对象的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调用、作为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调用等。根据函数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不同的调用方式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，函数中的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指向也会不同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。本节将会讲解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指向规则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以及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如何更改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的指向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76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</a:t>
            </a:r>
            <a:r>
              <a:rPr lang="en-US" altLang="zh-CN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this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指向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规则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，能够说出</a:t>
            </a:r>
            <a:r>
              <a:rPr lang="en-US" altLang="zh-CN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this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指向规则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12.4.1  this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指向规则</a:t>
            </a:r>
          </a:p>
        </p:txBody>
      </p:sp>
    </p:spTree>
    <p:extLst>
      <p:ext uri="{BB962C8B-B14F-4D97-AF65-F5344CB8AC3E}">
        <p14:creationId xmlns:p14="http://schemas.microsoft.com/office/powerpoint/2010/main" val="247239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12.4.1  this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指向规则</a:t>
            </a:r>
          </a:p>
        </p:txBody>
      </p:sp>
      <p:sp>
        <p:nvSpPr>
          <p:cNvPr id="20" name="矩形: 对角圆角 19">
            <a:extLst>
              <a:ext uri="{FF2B5EF4-FFF2-40B4-BE49-F238E27FC236}">
                <a16:creationId xmlns:a16="http://schemas.microsoft.com/office/drawing/2014/main" id="{7EC3C8CE-7E9D-4E75-BC3E-1F105041C98D}"/>
              </a:ext>
            </a:extLst>
          </p:cNvPr>
          <p:cNvSpPr/>
          <p:nvPr/>
        </p:nvSpPr>
        <p:spPr>
          <a:xfrm>
            <a:off x="1486694" y="1701601"/>
            <a:ext cx="9305624" cy="3528393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2DF826F-0ED9-4EE1-9C7A-3290B82578FB}"/>
              </a:ext>
            </a:extLst>
          </p:cNvPr>
          <p:cNvSpPr/>
          <p:nvPr/>
        </p:nvSpPr>
        <p:spPr>
          <a:xfrm>
            <a:off x="3990382" y="1413570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指向规则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3E3F3A7-DB65-4D70-9327-2598A4C8AABC}"/>
              </a:ext>
            </a:extLst>
          </p:cNvPr>
          <p:cNvSpPr txBox="1"/>
          <p:nvPr/>
        </p:nvSpPr>
        <p:spPr>
          <a:xfrm>
            <a:off x="2051642" y="2437939"/>
            <a:ext cx="8508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中，函数内的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指向规则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）当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函数作为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构造函数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调用时，构造函数内部的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指向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新创建的对象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）直接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调用函数时，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指向的是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全局对象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window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函数作为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对象的方法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调用时，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将会指向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该对象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935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12.4.1  this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指向规则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BB094C-0CA3-4A84-B8C3-85908A3396C1}"/>
              </a:ext>
            </a:extLst>
          </p:cNvPr>
          <p:cNvSpPr txBox="1"/>
          <p:nvPr/>
        </p:nvSpPr>
        <p:spPr>
          <a:xfrm>
            <a:off x="1054645" y="1184184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通过代码演示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情况对应的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指向规则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B64B9C-56F6-4786-A46F-C9D638CE232C}"/>
              </a:ext>
            </a:extLst>
          </p:cNvPr>
          <p:cNvSpPr txBox="1"/>
          <p:nvPr/>
        </p:nvSpPr>
        <p:spPr>
          <a:xfrm>
            <a:off x="1431567" y="2048280"/>
            <a:ext cx="9344159" cy="260565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foo() {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return this;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o = {name: 'Jim',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: foo};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console.log(foo() === window);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对应第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种情况，输出结果：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o.func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 === o);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对应第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种情况，输出结果：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true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更改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this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指向</a:t>
            </a: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能够根据程序需要更改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this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指向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更改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this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指向</a:t>
            </a:r>
          </a:p>
        </p:txBody>
      </p:sp>
    </p:spTree>
    <p:extLst>
      <p:ext uri="{BB962C8B-B14F-4D97-AF65-F5344CB8AC3E}">
        <p14:creationId xmlns:p14="http://schemas.microsoft.com/office/powerpoint/2010/main" val="38234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4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面向对象概述</a:t>
            </a:r>
          </a:p>
        </p:txBody>
      </p:sp>
      <p:sp>
        <p:nvSpPr>
          <p:cNvPr id="2" name="TextBox 48"/>
          <p:cNvSpPr txBox="1"/>
          <p:nvPr/>
        </p:nvSpPr>
        <p:spPr>
          <a:xfrm>
            <a:off x="1270670" y="2809240"/>
            <a:ext cx="2019012" cy="1107996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更改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this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指向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3B70085-67B1-47D0-8BD5-B8000FB261C8}"/>
              </a:ext>
            </a:extLst>
          </p:cNvPr>
          <p:cNvGrpSpPr/>
          <p:nvPr/>
        </p:nvGrpSpPr>
        <p:grpSpPr bwMode="auto">
          <a:xfrm>
            <a:off x="4899446" y="2061642"/>
            <a:ext cx="5300215" cy="3406605"/>
            <a:chOff x="3403599" y="2421469"/>
            <a:chExt cx="5040490" cy="2726268"/>
          </a:xfrm>
        </p:grpSpPr>
        <p:sp>
          <p:nvSpPr>
            <p:cNvPr id="17" name="圆角矩形标注 11">
              <a:extLst>
                <a:ext uri="{FF2B5EF4-FFF2-40B4-BE49-F238E27FC236}">
                  <a16:creationId xmlns:a16="http://schemas.microsoft.com/office/drawing/2014/main" id="{9A9ED15C-76B4-4BCC-8B9D-70B5FC8DEF60}"/>
                </a:ext>
              </a:extLst>
            </p:cNvPr>
            <p:cNvSpPr/>
            <p:nvPr/>
          </p:nvSpPr>
          <p:spPr bwMode="auto">
            <a:xfrm rot="5400000">
              <a:off x="4560710" y="1264358"/>
              <a:ext cx="2726268" cy="5040490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矩形 5">
              <a:extLst>
                <a:ext uri="{FF2B5EF4-FFF2-40B4-BE49-F238E27FC236}">
                  <a16:creationId xmlns:a16="http://schemas.microsoft.com/office/drawing/2014/main" id="{660336FC-0598-4556-9565-A6E64E249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295" y="2749508"/>
              <a:ext cx="4439098" cy="42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979F1EB9-A747-46DA-A954-FA9258F320BA}"/>
              </a:ext>
            </a:extLst>
          </p:cNvPr>
          <p:cNvSpPr txBox="1"/>
          <p:nvPr/>
        </p:nvSpPr>
        <p:spPr>
          <a:xfrm>
            <a:off x="5113088" y="2480295"/>
            <a:ext cx="4872929" cy="252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除了默认的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指向规则，我们还可以利用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提供的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个方法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更改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的指向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，分别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en-US" altLang="zh-CN" sz="20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apply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call()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bind()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方法，这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个方法都通过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函数对象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来调用，表示将函数中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的指向更改为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指定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的对象。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8" name="Picture 7" descr="总结小人">
            <a:extLst>
              <a:ext uri="{FF2B5EF4-FFF2-40B4-BE49-F238E27FC236}">
                <a16:creationId xmlns:a16="http://schemas.microsoft.com/office/drawing/2014/main" id="{B6DA8452-0BB1-4A92-968E-A043641C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773081"/>
            <a:ext cx="4077405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更改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this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指向</a:t>
            </a:r>
          </a:p>
        </p:txBody>
      </p:sp>
      <p:sp>
        <p:nvSpPr>
          <p:cNvPr id="8" name="矩形: 对角圆角 7">
            <a:extLst>
              <a:ext uri="{FF2B5EF4-FFF2-40B4-BE49-F238E27FC236}">
                <a16:creationId xmlns:a16="http://schemas.microsoft.com/office/drawing/2014/main" id="{E149F3F5-13A4-4B08-91DF-228DD9A4A618}"/>
              </a:ext>
            </a:extLst>
          </p:cNvPr>
          <p:cNvSpPr/>
          <p:nvPr/>
        </p:nvSpPr>
        <p:spPr>
          <a:xfrm>
            <a:off x="1486694" y="1557585"/>
            <a:ext cx="9089600" cy="4248473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11EDDD-8706-4C3B-9387-F60487DA6226}"/>
              </a:ext>
            </a:extLst>
          </p:cNvPr>
          <p:cNvSpPr/>
          <p:nvPr/>
        </p:nvSpPr>
        <p:spPr>
          <a:xfrm>
            <a:off x="3826014" y="1269554"/>
            <a:ext cx="4697112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apply()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call()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bind()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方法的区别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3159AE1-74BF-405E-A40E-6D1A8D93AF63}"/>
              </a:ext>
            </a:extLst>
          </p:cNvPr>
          <p:cNvSpPr txBox="1"/>
          <p:nvPr/>
        </p:nvSpPr>
        <p:spPr>
          <a:xfrm>
            <a:off x="2051642" y="2080114"/>
            <a:ext cx="80760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apply()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call()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方法都会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调用函数并更改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指向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bind()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不会调用函数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apply()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call()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bind()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参数相同，表示将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的指向更改为哪个对象。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apply()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参数表示给函数传递的参数，以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数组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形式传递，而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call()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bind()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2~N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参数表示给函数传递的参数，用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逗号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分隔。</a:t>
            </a:r>
          </a:p>
        </p:txBody>
      </p:sp>
    </p:spTree>
    <p:extLst>
      <p:ext uri="{BB962C8B-B14F-4D97-AF65-F5344CB8AC3E}">
        <p14:creationId xmlns:p14="http://schemas.microsoft.com/office/powerpoint/2010/main" val="2455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12.4.2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更改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this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指向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BB094C-0CA3-4A84-B8C3-85908A3396C1}"/>
              </a:ext>
            </a:extLst>
          </p:cNvPr>
          <p:cNvSpPr txBox="1"/>
          <p:nvPr/>
        </p:nvSpPr>
        <p:spPr>
          <a:xfrm>
            <a:off x="1054645" y="1053530"/>
            <a:ext cx="1029714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通过代码演示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更改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this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指向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种方式，示例代码如下。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B64B9C-56F6-4786-A46F-C9D638CE232C}"/>
              </a:ext>
            </a:extLst>
          </p:cNvPr>
          <p:cNvSpPr txBox="1"/>
          <p:nvPr/>
        </p:nvSpPr>
        <p:spPr>
          <a:xfrm>
            <a:off x="1974447" y="1773610"/>
            <a:ext cx="7976007" cy="454464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name = 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张三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';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method(a, b) {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console.log(this.name + a + b);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}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演示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apply()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方式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method.apply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({ name: 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李四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 }, ['1', '2']); 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输出结果：李四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演示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call()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方式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method.call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({ name: 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李四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 }, '1', '2');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输出结果：李四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演示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bind()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方式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test = 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method.bind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({ name: '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李四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' }, '1', '2');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method('1', '2');		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输出结果：张三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test();			</a:t>
            </a:r>
            <a:r>
              <a:rPr lang="en-US" altLang="zh-CN" sz="1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// 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输出结果：李四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12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01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55" y="3645818"/>
            <a:ext cx="5252388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实现迷你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版</a:t>
            </a:r>
            <a:r>
              <a:rPr lang="en-US" altLang="zh-CN" sz="24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jQuery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案例的开发，</a:t>
            </a:r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能够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编写代码完成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案例的需求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23111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12.4.3  【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实现迷你版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jQuery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4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12.4.3  【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实现迷你版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jQuery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: 对角圆角 10">
            <a:extLst>
              <a:ext uri="{FF2B5EF4-FFF2-40B4-BE49-F238E27FC236}">
                <a16:creationId xmlns:a16="http://schemas.microsoft.com/office/drawing/2014/main" id="{137B1B49-F876-484B-B93F-14ED917CE8A1}"/>
              </a:ext>
            </a:extLst>
          </p:cNvPr>
          <p:cNvSpPr/>
          <p:nvPr/>
        </p:nvSpPr>
        <p:spPr>
          <a:xfrm>
            <a:off x="1630710" y="1485577"/>
            <a:ext cx="8585544" cy="4248473"/>
          </a:xfrm>
          <a:prstGeom prst="round2Diag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0F8DD3F-85E4-43C5-894A-DB52B3E54C8E}"/>
              </a:ext>
            </a:extLst>
          </p:cNvPr>
          <p:cNvSpPr/>
          <p:nvPr/>
        </p:nvSpPr>
        <p:spPr>
          <a:xfrm>
            <a:off x="3990382" y="1197546"/>
            <a:ext cx="4110395" cy="632608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案例需求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6FEAFF2-060D-4A9B-B363-C67754A9E5AC}"/>
              </a:ext>
            </a:extLst>
          </p:cNvPr>
          <p:cNvSpPr txBox="1"/>
          <p:nvPr/>
        </p:nvSpPr>
        <p:spPr>
          <a:xfrm>
            <a:off x="2051642" y="2119248"/>
            <a:ext cx="8031711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本案例将利用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实现迷你版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jQuery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迷你版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jQuery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的主要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功能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18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$(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选择器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：用于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each()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遍历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click()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绑定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触发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单击事件。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attr()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元素的自定义属性。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addClass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：为元素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指定类名。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removeClass</a:t>
            </a:r>
            <a:r>
              <a:rPr lang="en-US" altLang="zh-CN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1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r>
              <a:rPr lang="zh-CN" altLang="en-US" sz="1800" dirty="0" smtClean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移除</a:t>
            </a:r>
            <a:r>
              <a:rPr lang="zh-CN" altLang="en-US" sz="18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元素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的指定类名。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05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12.4.3  【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实现迷你版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jQuery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C750E1-C19C-430C-A27F-0E9A19F841E9}"/>
              </a:ext>
            </a:extLst>
          </p:cNvPr>
          <p:cNvSpPr txBox="1"/>
          <p:nvPr/>
        </p:nvSpPr>
        <p:spPr>
          <a:xfrm>
            <a:off x="1054645" y="1053530"/>
            <a:ext cx="10297145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案例的实现思路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准备工作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：创建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my-jq.js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文件并引入到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文件中。为了避免污染全局变量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endParaRPr lang="en-US" altLang="zh-CN" sz="20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创建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自调用函数。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$()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获取元素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：在全局作用域下添加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$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jQuery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变量。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each()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：在构造函数的原型对象中添加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each()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click()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：在构造函数的原型对象中添加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click()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attr()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：在构造函数的原型对象中添加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attr()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addClass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方法和</a:t>
            </a:r>
            <a:r>
              <a:rPr lang="en-US" altLang="zh-CN" sz="20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removeClass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：在构造函数的原型对象中添加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addClass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方法和</a:t>
            </a:r>
            <a:r>
              <a:rPr lang="en-US" altLang="zh-CN" sz="20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removeClass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48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30997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4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错误处理</a:t>
            </a:r>
          </a:p>
        </p:txBody>
      </p:sp>
      <p:sp>
        <p:nvSpPr>
          <p:cNvPr id="2" name="TextBox 48"/>
          <p:cNvSpPr txBox="1"/>
          <p:nvPr/>
        </p:nvSpPr>
        <p:spPr>
          <a:xfrm>
            <a:off x="1270670" y="2809240"/>
            <a:ext cx="2091020" cy="1107996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</a:t>
            </a:r>
          </a:p>
        </p:txBody>
      </p:sp>
    </p:spTree>
    <p:extLst>
      <p:ext uri="{BB962C8B-B14F-4D97-AF65-F5344CB8AC3E}">
        <p14:creationId xmlns:p14="http://schemas.microsoft.com/office/powerpoint/2010/main" val="26153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错误处理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3122419-8DFE-48CC-AED2-792060A22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96" y="1629594"/>
            <a:ext cx="3715858" cy="400615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077CC21-4A01-4DA4-9568-9DE66E129DB6}"/>
              </a:ext>
            </a:extLst>
          </p:cNvPr>
          <p:cNvSpPr/>
          <p:nvPr/>
        </p:nvSpPr>
        <p:spPr>
          <a:xfrm>
            <a:off x="5041388" y="1989634"/>
            <a:ext cx="6094378" cy="3600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DE1E6AA-DD98-4426-B3F0-39A90386524D}"/>
              </a:ext>
            </a:extLst>
          </p:cNvPr>
          <p:cNvSpPr txBox="1"/>
          <p:nvPr/>
        </p:nvSpPr>
        <p:spPr>
          <a:xfrm>
            <a:off x="5383402" y="2595679"/>
            <a:ext cx="54901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传统面向对象语言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异常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Exception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）的概念，当程序出现错误时可以进行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异常处理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提供了与异常处理类似的机制，称为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错误处理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，使用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try…catch</a:t>
            </a:r>
            <a:r>
              <a:rPr lang="zh-CN" altLang="en-US" sz="20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语句可以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进行错误处理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082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574172E-A3D8-43AB-9E82-549DB9FB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7" name="椭圆形标注 12">
            <a:extLst>
              <a:ext uri="{FF2B5EF4-FFF2-40B4-BE49-F238E27FC236}">
                <a16:creationId xmlns:a16="http://schemas.microsoft.com/office/drawing/2014/main" id="{7B390C9A-D5FF-47D1-B4B4-0199AF6B48D8}"/>
              </a:ext>
            </a:extLst>
          </p:cNvPr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D9A8924D-E4E3-41DB-9F07-89CCE28E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8A2767E-6F2C-4E24-978D-C8C7F571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965" y="3645818"/>
            <a:ext cx="5429568" cy="11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如何进行错误处理</a:t>
            </a:r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，能够在程序出错时进行错误处理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7D419-9079-4D1F-99BA-23638A3FE48F}"/>
              </a:ext>
            </a:extLst>
          </p:cNvPr>
          <p:cNvGrpSpPr/>
          <p:nvPr/>
        </p:nvGrpSpPr>
        <p:grpSpPr>
          <a:xfrm>
            <a:off x="5379720" y="3816752"/>
            <a:ext cx="405130" cy="405130"/>
            <a:chOff x="8881" y="4685"/>
            <a:chExt cx="638" cy="63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4041C-FD8B-4B62-94FA-4226E308886B}"/>
                </a:ext>
              </a:extLst>
            </p:cNvPr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DC457E5-245E-48A8-8165-3C32BA3775C2}"/>
                </a:ext>
              </a:extLst>
            </p:cNvPr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如何进行错误处理</a:t>
            </a:r>
          </a:p>
        </p:txBody>
      </p:sp>
    </p:spTree>
    <p:extLst>
      <p:ext uri="{BB962C8B-B14F-4D97-AF65-F5344CB8AC3E}">
        <p14:creationId xmlns:p14="http://schemas.microsoft.com/office/powerpoint/2010/main" val="18971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F12D9-0C33-49BF-8797-AE11F6F81FAA}"/>
              </a:ext>
            </a:extLst>
          </p:cNvPr>
          <p:cNvSpPr txBox="1"/>
          <p:nvPr/>
        </p:nvSpPr>
        <p:spPr>
          <a:xfrm>
            <a:off x="1143690" y="266995"/>
            <a:ext cx="639167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12.5.1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如何进行错误处理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AA6D4A7-976B-4835-A2D3-F0FF4DCCC8CD}"/>
              </a:ext>
            </a:extLst>
          </p:cNvPr>
          <p:cNvSpPr txBox="1"/>
          <p:nvPr/>
        </p:nvSpPr>
        <p:spPr>
          <a:xfrm>
            <a:off x="1054645" y="1053530"/>
            <a:ext cx="10297145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在编写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JavaScript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程序时，经常会遇到各种各样的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，如调用了不存在的方法、引用了不存在的变量等。下面通过代码演示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错误发生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的情况。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8384178-AE69-47DC-A799-1A66C715F2AE}"/>
              </a:ext>
            </a:extLst>
          </p:cNvPr>
          <p:cNvSpPr txBox="1"/>
          <p:nvPr/>
        </p:nvSpPr>
        <p:spPr>
          <a:xfrm>
            <a:off x="1486694" y="2349674"/>
            <a:ext cx="9145016" cy="127605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var o = {};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o.func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();	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这行代码会出错，因为调用了不存在的方法</a:t>
            </a:r>
          </a:p>
          <a:p>
            <a:pPr lvl="1">
              <a:lnSpc>
                <a:spcPct val="14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console.log('test');	//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前面的代码出错时，这行代码不会执行</a:t>
            </a:r>
          </a:p>
          <a:p>
            <a:pPr lvl="1">
              <a:lnSpc>
                <a:spcPct val="150000"/>
              </a:lnSpc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图片 1">
            <a:extLst>
              <a:ext uri="{FF2B5EF4-FFF2-40B4-BE49-F238E27FC236}">
                <a16:creationId xmlns:a16="http://schemas.microsoft.com/office/drawing/2014/main" id="{28F79C78-3802-4F86-BE02-6ADD5AF3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37" y="3960584"/>
            <a:ext cx="6160669" cy="18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9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ud0ofpxa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14748</TotalTime>
  <Words>6750</Words>
  <Application>Microsoft Office PowerPoint</Application>
  <PresentationFormat>自定义</PresentationFormat>
  <Paragraphs>835</Paragraphs>
  <Slides>119</Slides>
  <Notes>118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119</vt:i4>
      </vt:variant>
    </vt:vector>
  </HeadingPairs>
  <TitlesOfParts>
    <vt:vector size="133" baseType="lpstr">
      <vt:lpstr>Lato Light</vt:lpstr>
      <vt:lpstr>Source Han Sans K Bold</vt:lpstr>
      <vt:lpstr>思源黑体 CN Medium</vt:lpstr>
      <vt:lpstr>思源黑体 CN Regular</vt:lpstr>
      <vt:lpstr>宋体</vt:lpstr>
      <vt:lpstr>微软雅黑</vt:lpstr>
      <vt:lpstr>字魂105号-简雅黑</vt:lpstr>
      <vt:lpstr>字魂58号-创中黑</vt:lpstr>
      <vt:lpstr>Arial</vt:lpstr>
      <vt:lpstr>Calibri</vt:lpstr>
      <vt:lpstr>Wingdings</vt:lpstr>
      <vt:lpstr>webwppDefTheme</vt:lpstr>
      <vt:lpstr>Office 主题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蓝白商务述职报告工作总结ppt模板</dc:title>
  <dc:creator>常董</dc:creator>
  <cp:lastModifiedBy>hd</cp:lastModifiedBy>
  <cp:revision>3179</cp:revision>
  <dcterms:created xsi:type="dcterms:W3CDTF">2020-11-09T06:56:00Z</dcterms:created>
  <dcterms:modified xsi:type="dcterms:W3CDTF">2022-10-28T06:43:06Z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